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27" r:id="rId3"/>
    <p:sldId id="373" r:id="rId4"/>
    <p:sldId id="374" r:id="rId5"/>
    <p:sldId id="352" r:id="rId6"/>
    <p:sldId id="363" r:id="rId7"/>
    <p:sldId id="364" r:id="rId8"/>
    <p:sldId id="366" r:id="rId9"/>
    <p:sldId id="370" r:id="rId10"/>
    <p:sldId id="365" r:id="rId11"/>
    <p:sldId id="367" r:id="rId12"/>
    <p:sldId id="368" r:id="rId13"/>
    <p:sldId id="369" r:id="rId14"/>
    <p:sldId id="353" r:id="rId15"/>
    <p:sldId id="371" r:id="rId16"/>
    <p:sldId id="372" r:id="rId17"/>
    <p:sldId id="376" r:id="rId18"/>
    <p:sldId id="375" r:id="rId19"/>
    <p:sldId id="377" r:id="rId20"/>
    <p:sldId id="378" r:id="rId21"/>
  </p:sldIdLst>
  <p:sldSz cx="9144000" cy="6858000" type="screen4x3"/>
  <p:notesSz cx="7010400" cy="9296400"/>
  <p:embeddedFontLst>
    <p:embeddedFont>
      <p:font typeface="Gill Sans MT" pitchFamily="34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Tw Cen MT" pitchFamily="34" charset="0"/>
      <p:regular r:id="rId33"/>
      <p:bold r:id="rId34"/>
      <p:italic r:id="rId35"/>
      <p:boldItalic r:id="rId36"/>
    </p:embeddedFont>
    <p:embeddedFont>
      <p:font typeface="Futura Hv" charset="0"/>
      <p:regular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501" autoAdjust="0"/>
  </p:normalViewPr>
  <p:slideViewPr>
    <p:cSldViewPr>
      <p:cViewPr varScale="1">
        <p:scale>
          <a:sx n="60" d="100"/>
          <a:sy n="60" d="100"/>
        </p:scale>
        <p:origin x="-1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8"/>
    </p:cViewPr>
  </p:outlin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1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2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Worksheet3.xlsx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Worksheet4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Proposed Budget Increases by Department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8448490092584585"/>
          <c:y val="9.8887472651395178E-2"/>
          <c:w val="0.63103019814830863"/>
          <c:h val="0.86874051484865478"/>
        </c:manualLayout>
      </c:layout>
      <c:pieChart>
        <c:varyColors val="1"/>
        <c:ser>
          <c:idx val="0"/>
          <c:order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'Change by Depts'!$E$3:$E$13</c:f>
              <c:strCache>
                <c:ptCount val="11"/>
                <c:pt idx="0">
                  <c:v>Executive</c:v>
                </c:pt>
                <c:pt idx="1">
                  <c:v>Financial Administration</c:v>
                </c:pt>
                <c:pt idx="2">
                  <c:v>Legal Expense</c:v>
                </c:pt>
                <c:pt idx="3">
                  <c:v>Personnel Administration</c:v>
                </c:pt>
                <c:pt idx="4">
                  <c:v>Cemeteries</c:v>
                </c:pt>
                <c:pt idx="5">
                  <c:v>Insurance</c:v>
                </c:pt>
                <c:pt idx="6">
                  <c:v>Fire &amp; Rescue</c:v>
                </c:pt>
                <c:pt idx="7">
                  <c:v>Emergency Management</c:v>
                </c:pt>
                <c:pt idx="8">
                  <c:v>Highways &amp; Streets</c:v>
                </c:pt>
                <c:pt idx="9">
                  <c:v>Parks &amp; Recreation</c:v>
                </c:pt>
                <c:pt idx="10">
                  <c:v>Other</c:v>
                </c:pt>
              </c:strCache>
            </c:strRef>
          </c:cat>
          <c:val>
            <c:numRef>
              <c:f>'Change by Depts'!$F$3:$F$13</c:f>
              <c:numCache>
                <c:formatCode>_(* #,##0_);_(* \(#,##0\);_(* "-"_);_(@_)</c:formatCode>
                <c:ptCount val="11"/>
                <c:pt idx="0">
                  <c:v>23029</c:v>
                </c:pt>
                <c:pt idx="1">
                  <c:v>10910</c:v>
                </c:pt>
                <c:pt idx="2">
                  <c:v>51231</c:v>
                </c:pt>
                <c:pt idx="3">
                  <c:v>22601</c:v>
                </c:pt>
                <c:pt idx="4">
                  <c:v>5995</c:v>
                </c:pt>
                <c:pt idx="5">
                  <c:v>7888</c:v>
                </c:pt>
                <c:pt idx="6">
                  <c:v>26506</c:v>
                </c:pt>
                <c:pt idx="7">
                  <c:v>18668</c:v>
                </c:pt>
                <c:pt idx="8">
                  <c:v>22091</c:v>
                </c:pt>
                <c:pt idx="9">
                  <c:v>1427</c:v>
                </c:pt>
                <c:pt idx="10">
                  <c:v>7181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Proposed Budget Decreases by Department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9016861353869222"/>
          <c:y val="9.888747265139515E-2"/>
          <c:w val="0.62963594935248501"/>
          <c:h val="0.86682104978935148"/>
        </c:manualLayout>
      </c:layout>
      <c:pieChart>
        <c:varyColors val="1"/>
        <c:ser>
          <c:idx val="0"/>
          <c:order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Val val="1"/>
            <c:showCatName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'Change by Depts'!$E$23:$E$31</c:f>
              <c:strCache>
                <c:ptCount val="9"/>
                <c:pt idx="0">
                  <c:v>Town Clerk/Elections</c:v>
                </c:pt>
                <c:pt idx="1">
                  <c:v>Data Processing</c:v>
                </c:pt>
                <c:pt idx="2">
                  <c:v>General Government Buildings</c:v>
                </c:pt>
                <c:pt idx="3">
                  <c:v>Police</c:v>
                </c:pt>
                <c:pt idx="4">
                  <c:v>Solid Waste Disposal</c:v>
                </c:pt>
                <c:pt idx="5">
                  <c:v>Debt Service - Interest</c:v>
                </c:pt>
                <c:pt idx="6">
                  <c:v>Health Agencies &amp; Hospitals</c:v>
                </c:pt>
                <c:pt idx="7">
                  <c:v>Social Services</c:v>
                </c:pt>
                <c:pt idx="8">
                  <c:v>Other</c:v>
                </c:pt>
              </c:strCache>
            </c:strRef>
          </c:cat>
          <c:val>
            <c:numRef>
              <c:f>'Change by Depts'!$F$23:$F$31</c:f>
              <c:numCache>
                <c:formatCode>_(* #,##0_);_(* \(#,##0\);_(* "-"_);_(@_)</c:formatCode>
                <c:ptCount val="9"/>
                <c:pt idx="0">
                  <c:v>-3249</c:v>
                </c:pt>
                <c:pt idx="1">
                  <c:v>-2500</c:v>
                </c:pt>
                <c:pt idx="2">
                  <c:v>-3359</c:v>
                </c:pt>
                <c:pt idx="3">
                  <c:v>-9205</c:v>
                </c:pt>
                <c:pt idx="4">
                  <c:v>-5000</c:v>
                </c:pt>
                <c:pt idx="5">
                  <c:v>-7350</c:v>
                </c:pt>
                <c:pt idx="6">
                  <c:v>-4250</c:v>
                </c:pt>
                <c:pt idx="7">
                  <c:v>-16675</c:v>
                </c:pt>
                <c:pt idx="8">
                  <c:v>-6620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  <c:dispBlanksAs val="zero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/>
              <a:t>Proposed</a:t>
            </a:r>
            <a:r>
              <a:rPr lang="en-US" baseline="0" dirty="0"/>
              <a:t> Budget Classified by Category 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21671933316027828"/>
          <c:y val="0.1311618044718692"/>
          <c:w val="0.56363093074904103"/>
          <c:h val="0.77595181086479215"/>
        </c:manualLayout>
      </c:layout>
      <c:pieChart>
        <c:varyColors val="1"/>
        <c:ser>
          <c:idx val="0"/>
          <c:order val="0"/>
          <c:dLbls>
            <c:numFmt formatCode="General" sourceLinked="0"/>
            <c:spPr>
              <a:noFill/>
              <a:ln>
                <a:noFill/>
              </a:ln>
              <a:effectLst/>
            </c:sp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'Proposed by Line'!$A$249:$A$252</c:f>
              <c:strCache>
                <c:ptCount val="4"/>
                <c:pt idx="0">
                  <c:v>Personnel Costs</c:v>
                </c:pt>
                <c:pt idx="1">
                  <c:v>Contractual/Statutory Obligations</c:v>
                </c:pt>
                <c:pt idx="2">
                  <c:v>Fixed Overhead Costs</c:v>
                </c:pt>
                <c:pt idx="3">
                  <c:v>Non-Essential Spending</c:v>
                </c:pt>
              </c:strCache>
            </c:strRef>
          </c:cat>
          <c:val>
            <c:numRef>
              <c:f>'Proposed by Line'!$B$249:$B$252</c:f>
              <c:numCache>
                <c:formatCode>_("$"* #,##0_);_("$"* \(#,##0\);_("$"* "-"??_);_(@_)</c:formatCode>
                <c:ptCount val="4"/>
                <c:pt idx="0">
                  <c:v>5272771</c:v>
                </c:pt>
                <c:pt idx="1">
                  <c:v>900270</c:v>
                </c:pt>
                <c:pt idx="2">
                  <c:v>130494</c:v>
                </c:pt>
                <c:pt idx="3">
                  <c:v>817902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700" baseline="0" dirty="0"/>
              <a:t>Impact of Municipal, County, Local and State Education Budgets on Tax Rate </a:t>
            </a:r>
            <a:endParaRPr lang="en-US" sz="1700" dirty="0"/>
          </a:p>
        </c:rich>
      </c:tx>
    </c:title>
    <c:plotArea>
      <c:layout>
        <c:manualLayout>
          <c:layoutTarget val="inner"/>
          <c:xMode val="edge"/>
          <c:yMode val="edge"/>
          <c:x val="0.21739920971417043"/>
          <c:y val="0.12077652169424359"/>
          <c:w val="0.56520158057165926"/>
          <c:h val="0.7781141275646144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Val val="1"/>
            <c:showCatName val="1"/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'Proposed by Line'!$A$256:$A$260</c:f>
              <c:strCache>
                <c:ptCount val="5"/>
                <c:pt idx="0">
                  <c:v>Local Education</c:v>
                </c:pt>
                <c:pt idx="1">
                  <c:v>State Education</c:v>
                </c:pt>
                <c:pt idx="2">
                  <c:v>County</c:v>
                </c:pt>
                <c:pt idx="3">
                  <c:v>Municipal - Personnel/Contractual/Fixed</c:v>
                </c:pt>
                <c:pt idx="4">
                  <c:v>Municipal - Non-Essential</c:v>
                </c:pt>
              </c:strCache>
            </c:strRef>
          </c:cat>
          <c:val>
            <c:numRef>
              <c:f>'Proposed by Line'!$B$256:$B$260</c:f>
              <c:numCache>
                <c:formatCode>_("$"* #,##0.00_);_("$"* \(#,##0.00\);_("$"* "-"??_);_(@_)</c:formatCode>
                <c:ptCount val="5"/>
                <c:pt idx="0">
                  <c:v>8.48</c:v>
                </c:pt>
                <c:pt idx="1">
                  <c:v>2.5099999999999998</c:v>
                </c:pt>
                <c:pt idx="2">
                  <c:v>1.1100000000000001</c:v>
                </c:pt>
                <c:pt idx="3">
                  <c:v>4.8874762411503907</c:v>
                </c:pt>
                <c:pt idx="4">
                  <c:v>0.80252375884960803</c:v>
                </c:pt>
              </c:numCache>
            </c:numRef>
          </c:val>
        </c:ser>
        <c:dLbls/>
        <c:firstSliceAng val="0"/>
      </c:pieChart>
    </c:plotArea>
    <c:plotVisOnly val="1"/>
    <c:dispBlanksAs val="zero"/>
  </c:chart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0.05824</cdr:x>
      <cdr:y>0.92133</cdr:y>
    </cdr:from>
    <cdr:to>
      <cdr:x>0.95275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04825" y="5800725"/>
          <a:ext cx="7753350" cy="4953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The tax</a:t>
          </a:r>
          <a:r>
            <a:rPr lang="en-US" sz="1100" baseline="0" dirty="0"/>
            <a:t> impact of proposed non-essential spending in the amount of $817,902 is approximately $0.80 per thousand based on the 2016</a:t>
          </a:r>
        </a:p>
        <a:p xmlns:a="http://schemas.openxmlformats.org/drawingml/2006/main">
          <a:r>
            <a:rPr lang="en-US" sz="1100" baseline="0" dirty="0"/>
            <a:t>summary inventory of valuation as approved by the NH Dept of Revenue Administration.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5D3512D-DF5A-4961-A895-4CFF6218673D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DD513DF-A2AA-4B83-989B-2B4D298603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4902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723C47-2C4E-42F2-8B09-055A999F80A5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2BACDC-EB4A-41C5-BDF1-CC678FABA2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00121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2BACDC-EB4A-41C5-BDF1-CC678FABA22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5720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Gill Sans MT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>
                <a:latin typeface="Futura Hv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39F210-E901-4810-9119-E281FB5D5F76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DC9605-81BF-43EE-BB56-EA1792E86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206E-0AAA-45F9-B918-6F2FDA72C1BB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0ABBB-8A07-450E-83F1-1A9EA0007B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00FA4-C34F-4119-BF72-121495BAD2FA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A618D-6B17-469F-B360-A2B03D03C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eal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7924800" y="5751513"/>
            <a:ext cx="827088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048" cy="990600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4495800"/>
          </a:xfrm>
        </p:spPr>
        <p:txBody>
          <a:bodyPr/>
          <a:lstStyle>
            <a:lvl1pPr>
              <a:buSzPct val="103000"/>
              <a:buFont typeface="Arial" pitchFamily="34" charset="0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SzPct val="100000"/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6DCFC-1D98-443D-BEE1-3C033CD63CFC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E0A5A4F-85BB-4778-9035-C5BE1A8CCB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8B185-2DA3-4025-808A-F4BC1FDDBD8D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A652989-6727-43D6-A393-B3FFEC2668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03EF0E4-F9BA-4842-A9E2-E19A0C37D9C9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6413F6-DE9A-41BC-8783-663EF2468E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2125F7-1D28-4474-AFEF-198F001EB89C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C37757-A924-40AA-996F-704767F3A3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02ABC-1F28-4FF4-AB08-CCFE96BF4501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55FE-363A-40D2-BE5F-92CFB8EB1B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4578D-FE38-436D-9957-8F5F676065E7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A385E6E-60E9-4C0D-A5FC-BB620798BF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AF347-EC42-4031-9FFE-228D6DB96484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219B7-BD24-4171-B0FE-F0721B25E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447C8B-2341-48B0-8F09-717BAFACB24A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D0E7E0F3-F84C-453B-AD62-94B475B31D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06471E-D091-49D3-BFF4-68A3EDF7A163}" type="datetimeFigureOut">
              <a:rPr lang="en-US"/>
              <a:pPr>
                <a:defRPr/>
              </a:pPr>
              <a:t>11/21/2017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B7D05F-617B-4EEE-B93B-A886B59244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9" r:id="rId6"/>
    <p:sldLayoutId id="2147483725" r:id="rId7"/>
    <p:sldLayoutId id="2147483718" r:id="rId8"/>
    <p:sldLayoutId id="2147483726" r:id="rId9"/>
    <p:sldLayoutId id="2147483717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152400"/>
            <a:ext cx="8534400" cy="182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300" b="1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TOWN OF NORTH HAMPTON</a:t>
            </a:r>
            <a:br>
              <a:rPr lang="en-US" sz="4300" b="1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4300" b="1" cap="none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Budget Committee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353535"/>
                </a:solidFill>
                <a:latin typeface="Arial" charset="0"/>
                <a:cs typeface="Arial" charset="0"/>
              </a:rPr>
              <a:t>November 20, 2017</a:t>
            </a:r>
          </a:p>
        </p:txBody>
      </p:sp>
      <p:pic>
        <p:nvPicPr>
          <p:cNvPr id="10244" name="Picture 3" descr="B&amp;WSe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6159620" y="2971800"/>
            <a:ext cx="2984380" cy="2914660"/>
          </a:xfrm>
          <a:prstGeom prst="rect">
            <a:avLst/>
          </a:prstGeom>
          <a:noFill/>
          <a:ln>
            <a:noFill/>
          </a:ln>
        </p:spPr>
      </p:pic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52400" y="2133600"/>
            <a:ext cx="587216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/>
              <a:t>Presentation of Proposed</a:t>
            </a:r>
          </a:p>
          <a:p>
            <a:r>
              <a:rPr lang="en-US" sz="2800" b="1" dirty="0" smtClean="0"/>
              <a:t>Operating Budget for Fiscal</a:t>
            </a:r>
          </a:p>
          <a:p>
            <a:r>
              <a:rPr lang="en-US" sz="2800" b="1" dirty="0" smtClean="0"/>
              <a:t>Year 2019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/>
              <a:t>	Emergency Management			$14,668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Contractual increase in salary, FICA/Medicare, and retirement 	contributions.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Highways and Streets				$13,916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Primarily the increase in the cost of health insurance.</a:t>
            </a:r>
            <a:endParaRPr lang="en-US" sz="20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Street Lighting					$(600)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Reduction consistent with spending.</a:t>
            </a:r>
          </a:p>
        </p:txBody>
      </p:sp>
    </p:spTree>
    <p:extLst>
      <p:ext uri="{BB962C8B-B14F-4D97-AF65-F5344CB8AC3E}">
        <p14:creationId xmlns:p14="http://schemas.microsoft.com/office/powerpoint/2010/main" xmlns="" val="381235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8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/>
              <a:t>	Solid Waste Collection				$(175)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Reduction in cost of printing brush dump permits 	consistent with spending.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Solid Waste Disposal				$(5,500)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Reduction in the cost of tipping fees and district dues.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Sewage Collection, Disposal and Other	$(1,100)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Reduction in building maintenance and heating oil/propane at 	the recycling center.</a:t>
            </a:r>
          </a:p>
        </p:txBody>
      </p:sp>
    </p:spTree>
    <p:extLst>
      <p:ext uri="{BB962C8B-B14F-4D97-AF65-F5344CB8AC3E}">
        <p14:creationId xmlns:p14="http://schemas.microsoft.com/office/powerpoint/2010/main" xmlns="" val="393211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8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/>
              <a:t>	Water Services					$(4,049)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Reduction in hydrant costs because prior year budgeted 	increase in WICA charge was less than anticipated.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Health Agencies, Hospitals, and Other</a:t>
            </a: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$(4,250)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Removed from operating budget in FY 19.  Likely to be 	presented in the form of a warrant article.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Administration and Direct Assistance		$(16,675)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Removed from operating budget in FY 19.  Likely to be 	presented in the form of a warrant article.</a:t>
            </a:r>
          </a:p>
        </p:txBody>
      </p:sp>
    </p:spTree>
    <p:extLst>
      <p:ext uri="{BB962C8B-B14F-4D97-AF65-F5344CB8AC3E}">
        <p14:creationId xmlns:p14="http://schemas.microsoft.com/office/powerpoint/2010/main" xmlns="" val="26974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/>
              <a:t>	Library						$3,182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Primarily the increase in the cost of health insurance.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Long Term Bonds and Notes – Interest	</a:t>
            </a:r>
            <a:r>
              <a:rPr lang="en-US" sz="2000" b="1" u="sng" dirty="0" smtClean="0">
                <a:latin typeface="Arial" charset="0"/>
                <a:cs typeface="Arial" charset="0"/>
              </a:rPr>
              <a:t>$(7,350)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Scheduled reduction in interest debt service.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Total						$6,224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1500" b="1" dirty="0" smtClean="0">
                <a:latin typeface="Arial" charset="0"/>
                <a:cs typeface="Arial" charset="0"/>
              </a:rPr>
              <a:t>The Town is holding a 6.4% increase in health insurance in the proposed and default budget.  The total estimated increase in the cost of health insurance reflected in this budget is $40,921. The net of other reductions/increases to the default budget is $(34,697).	</a:t>
            </a:r>
          </a:p>
        </p:txBody>
      </p:sp>
    </p:spTree>
    <p:extLst>
      <p:ext uri="{BB962C8B-B14F-4D97-AF65-F5344CB8AC3E}">
        <p14:creationId xmlns:p14="http://schemas.microsoft.com/office/powerpoint/2010/main" xmlns="" val="10508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r>
              <a:rPr lang="en-US" sz="3200" dirty="0"/>
              <a:t> </a:t>
            </a:r>
            <a:r>
              <a:rPr lang="en-US" sz="3200" dirty="0" smtClean="0"/>
              <a:t>to Operating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FY 2019 Default </a:t>
            </a:r>
            <a:r>
              <a:rPr lang="en-US" b="1" dirty="0">
                <a:latin typeface="Arial" charset="0"/>
                <a:cs typeface="Arial" charset="0"/>
              </a:rPr>
              <a:t>Budget:		</a:t>
            </a:r>
            <a:r>
              <a:rPr lang="en-US" b="1" dirty="0" smtClean="0">
                <a:latin typeface="Arial" charset="0"/>
                <a:cs typeface="Arial" charset="0"/>
              </a:rPr>
              <a:t>	$6,988,342</a:t>
            </a:r>
            <a:endParaRPr lang="en-US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FY 2019 Operating Budget:		$</a:t>
            </a:r>
            <a:r>
              <a:rPr lang="en-US" b="1" dirty="0" smtClean="0">
                <a:latin typeface="Arial" charset="0"/>
                <a:cs typeface="Arial" charset="0"/>
              </a:rPr>
              <a:t>7,121,437</a:t>
            </a: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$ Increase FY </a:t>
            </a:r>
            <a:r>
              <a:rPr lang="en-US" b="1" dirty="0" smtClean="0">
                <a:latin typeface="Arial" charset="0"/>
                <a:cs typeface="Arial" charset="0"/>
              </a:rPr>
              <a:t>19 Default to Operating</a:t>
            </a:r>
            <a:r>
              <a:rPr lang="en-US" b="1" dirty="0">
                <a:latin typeface="Arial" charset="0"/>
                <a:cs typeface="Arial" charset="0"/>
              </a:rPr>
              <a:t>	 $    </a:t>
            </a:r>
            <a:r>
              <a:rPr lang="en-US" b="1" dirty="0" smtClean="0">
                <a:latin typeface="Arial" charset="0"/>
                <a:cs typeface="Arial" charset="0"/>
              </a:rPr>
              <a:t>133,095</a:t>
            </a: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% Increase FY </a:t>
            </a:r>
            <a:r>
              <a:rPr lang="en-US" b="1" dirty="0" smtClean="0">
                <a:latin typeface="Arial" charset="0"/>
                <a:cs typeface="Arial" charset="0"/>
              </a:rPr>
              <a:t>19 Default to Operating</a:t>
            </a:r>
            <a:r>
              <a:rPr lang="en-US" b="1" dirty="0">
                <a:latin typeface="Arial" charset="0"/>
                <a:cs typeface="Arial" charset="0"/>
              </a:rPr>
              <a:t>	        </a:t>
            </a:r>
            <a:r>
              <a:rPr lang="en-US" b="1" dirty="0" smtClean="0">
                <a:latin typeface="Arial" charset="0"/>
                <a:cs typeface="Arial" charset="0"/>
              </a:rPr>
              <a:t>1.905%</a:t>
            </a: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3414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r>
              <a:rPr lang="en-US" sz="3200" dirty="0"/>
              <a:t> </a:t>
            </a:r>
            <a:r>
              <a:rPr lang="en-US" sz="3200" dirty="0" smtClean="0"/>
              <a:t>to Operating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FY 2019 Default </a:t>
            </a:r>
            <a:r>
              <a:rPr lang="en-US" b="1" dirty="0">
                <a:latin typeface="Arial" charset="0"/>
                <a:cs typeface="Arial" charset="0"/>
              </a:rPr>
              <a:t>Budget:		</a:t>
            </a:r>
            <a:r>
              <a:rPr lang="en-US" b="1" dirty="0" smtClean="0">
                <a:latin typeface="Arial" charset="0"/>
                <a:cs typeface="Arial" charset="0"/>
              </a:rPr>
              <a:t>	$6,988,342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Community Newsletter		$       7,500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Non-Contractual Salary 		$     31,912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Legal Services				$     51,231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Police/Fire Overtime			$     15,380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Cemetery Maintenance		$       5,000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	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112614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r>
              <a:rPr lang="en-US" sz="3200" dirty="0"/>
              <a:t> </a:t>
            </a:r>
            <a:r>
              <a:rPr lang="en-US" sz="3200" dirty="0" smtClean="0"/>
              <a:t>to Operating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Police – Gas, Maint, etc		$       5,974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Fire – Gas, Maint, etc.		$       4,886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Highway – Gas, Maint, etc.	$       4,150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	Other					</a:t>
            </a:r>
            <a:r>
              <a:rPr lang="en-US" b="1" u="sng" dirty="0" smtClean="0">
                <a:latin typeface="Arial" charset="0"/>
                <a:cs typeface="Arial" charset="0"/>
              </a:rPr>
              <a:t>$       7,062</a:t>
            </a: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FY 2019 Operating Budget		$7,121,437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7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Proposed Budget Classified by Category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8766048" cy="5029200"/>
          </a:xfrm>
        </p:spPr>
        <p:txBody>
          <a:bodyPr/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Personnel Costs – Salaries, overtime, FICA/Medicare, retirement, health insurance, life insurance, LTS/STD insurance, etc.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19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Contractual/Statutory Obligations – Audit fees, workers’ compensation, property and liability insurance, vehicle and equipment leases, solid waste disposal fees, hydrants, and debt service.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1900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Fixed Overhead Costs – Telephone/internet/cable, electricity, heating oil/propane, and water.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19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1900" b="1" dirty="0" smtClean="0">
                <a:latin typeface="Arial" charset="0"/>
                <a:cs typeface="Arial" charset="0"/>
              </a:rPr>
              <a:t>Non-Essential Spending – Community newsletter, training, professional dues, supplies, postage, gasoline/mileage/tolls, building/equipment/ vehicle maintenance, physicals, legal services, circuit rider service, contract snow plowing, pavement marking, asphalt paving and repairs, sand/salt, mosquito control, conservation, etc.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15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7326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6955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766175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3200" dirty="0" smtClean="0">
                <a:solidFill>
                  <a:srgbClr val="353535"/>
                </a:solidFill>
                <a:latin typeface="Arial" charset="0"/>
                <a:cs typeface="Arial" charset="0"/>
              </a:rPr>
              <a:t>FY 19 Operating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4495800"/>
          </a:xfrm>
        </p:spPr>
        <p:txBody>
          <a:bodyPr>
            <a:normAutofit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FY 2018 Operating Budget:		$6,982,118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FY 2019 Operating Budget:		$7,121,437</a:t>
            </a:r>
          </a:p>
          <a:p>
            <a:pPr marL="430212" lvl="1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$ Increase FY 18 to FY 19 Operating</a:t>
            </a: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 $    139,319</a:t>
            </a: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% Increase FY 18 to FY 19 Operating	        1.995%</a:t>
            </a:r>
          </a:p>
          <a:p>
            <a:pPr marL="430212" lvl="1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381000"/>
            <a:ext cx="8766175" cy="9906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4400" b="1" dirty="0">
              <a:solidFill>
                <a:schemeClr val="tx2">
                  <a:lumMod val="75000"/>
                </a:schemeClr>
              </a:solidFill>
              <a:latin typeface="Gill Sans MT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74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FY19 Budget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sz="6000" dirty="0" smtClean="0"/>
              <a:t>Questions?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01871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 noGrp="1"/>
          </p:cNvGraphicFramePr>
          <p:nvPr/>
        </p:nvGraphicFramePr>
        <p:xfrm>
          <a:off x="238125" y="280987"/>
          <a:ext cx="8667750" cy="6296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0392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 smtClean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 smtClean="0">
                <a:latin typeface="Arial" charset="0"/>
                <a:cs typeface="Arial" charset="0"/>
              </a:rPr>
              <a:t>FY </a:t>
            </a:r>
            <a:r>
              <a:rPr lang="en-US" b="1" dirty="0">
                <a:latin typeface="Arial" charset="0"/>
                <a:cs typeface="Arial" charset="0"/>
              </a:rPr>
              <a:t>2018 Operating Budget:		$6,982,118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FY 2019 </a:t>
            </a:r>
            <a:r>
              <a:rPr lang="en-US" b="1" dirty="0" smtClean="0">
                <a:latin typeface="Arial" charset="0"/>
                <a:cs typeface="Arial" charset="0"/>
              </a:rPr>
              <a:t>Default </a:t>
            </a:r>
            <a:r>
              <a:rPr lang="en-US" b="1" dirty="0">
                <a:latin typeface="Arial" charset="0"/>
                <a:cs typeface="Arial" charset="0"/>
              </a:rPr>
              <a:t>Budget:	</a:t>
            </a:r>
            <a:r>
              <a:rPr lang="en-US" b="1" dirty="0" smtClean="0">
                <a:latin typeface="Arial" charset="0"/>
                <a:cs typeface="Arial" charset="0"/>
              </a:rPr>
              <a:t>	</a:t>
            </a:r>
            <a:r>
              <a:rPr lang="en-US" b="1" dirty="0">
                <a:latin typeface="Arial" charset="0"/>
                <a:cs typeface="Arial" charset="0"/>
              </a:rPr>
              <a:t>	</a:t>
            </a:r>
            <a:r>
              <a:rPr lang="en-US" b="1" dirty="0" smtClean="0">
                <a:latin typeface="Arial" charset="0"/>
                <a:cs typeface="Arial" charset="0"/>
              </a:rPr>
              <a:t>$6,988,342</a:t>
            </a: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$ Increase FY 18 to FY 19 </a:t>
            </a:r>
            <a:r>
              <a:rPr lang="en-US" b="1" dirty="0" smtClean="0">
                <a:latin typeface="Arial" charset="0"/>
                <a:cs typeface="Arial" charset="0"/>
              </a:rPr>
              <a:t>Default</a:t>
            </a:r>
            <a:r>
              <a:rPr lang="en-US" b="1" dirty="0">
                <a:latin typeface="Arial" charset="0"/>
                <a:cs typeface="Arial" charset="0"/>
              </a:rPr>
              <a:t>	  </a:t>
            </a:r>
            <a:r>
              <a:rPr lang="en-US" b="1" dirty="0" smtClean="0">
                <a:latin typeface="Arial" charset="0"/>
                <a:cs typeface="Arial" charset="0"/>
              </a:rPr>
              <a:t>   $    6,224</a:t>
            </a:r>
            <a:endParaRPr lang="en-US" b="1" dirty="0">
              <a:latin typeface="Arial" charset="0"/>
              <a:cs typeface="Arial" charset="0"/>
            </a:endParaRPr>
          </a:p>
          <a:p>
            <a:pPr marL="430212" lvl="1" indent="0" eaLnBrk="1" hangingPunct="1">
              <a:buClr>
                <a:srgbClr val="EB641B"/>
              </a:buClr>
              <a:buNone/>
            </a:pPr>
            <a:r>
              <a:rPr lang="en-US" b="1" dirty="0">
                <a:latin typeface="Arial" charset="0"/>
                <a:cs typeface="Arial" charset="0"/>
              </a:rPr>
              <a:t>% Increase FY 18 to FY 19 </a:t>
            </a:r>
            <a:r>
              <a:rPr lang="en-US" b="1" dirty="0" smtClean="0">
                <a:latin typeface="Arial" charset="0"/>
                <a:cs typeface="Arial" charset="0"/>
              </a:rPr>
              <a:t>Default</a:t>
            </a:r>
            <a:r>
              <a:rPr lang="en-US" b="1" dirty="0">
                <a:latin typeface="Arial" charset="0"/>
                <a:cs typeface="Arial" charset="0"/>
              </a:rPr>
              <a:t>	        </a:t>
            </a:r>
            <a:r>
              <a:rPr lang="en-US" b="1" dirty="0" smtClean="0">
                <a:latin typeface="Arial" charset="0"/>
                <a:cs typeface="Arial" charset="0"/>
              </a:rPr>
              <a:t>0.089%</a:t>
            </a:r>
            <a:endParaRPr lang="en-US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182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34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6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 smtClean="0"/>
              <a:t>	Executive					$12,126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- Contractual increase in salary, FICA/Medicare, and retirement 	contributions.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/>
              <a:t>	</a:t>
            </a:r>
            <a:endParaRPr lang="en-US" sz="2600" b="1" dirty="0" smtClean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Election, Registration, and Vital Statistics	$(3,901)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/>
              <a:t>	</a:t>
            </a:r>
            <a:r>
              <a:rPr lang="en-US" sz="2600" b="1" dirty="0" smtClean="0"/>
              <a:t>- Reduction in deputy salary (hours) and FICA/Medicare, 	partially offset by increase in election printing and supplies.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6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 smtClean="0"/>
              <a:t>	Financial Administration			$(2,750)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 smtClean="0">
                <a:latin typeface="Arial" charset="0"/>
                <a:cs typeface="Arial" charset="0"/>
              </a:rPr>
              <a:t>	- Reduction in hardware/software upgrades/purchases 	consistent with spending.</a:t>
            </a:r>
            <a:endParaRPr lang="en-US" sz="26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>
                <a:latin typeface="Arial" charset="0"/>
                <a:cs typeface="Arial" charset="0"/>
              </a:rPr>
              <a:t>	</a:t>
            </a:r>
            <a:endParaRPr lang="en-US" sz="26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39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6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/>
              <a:t>	Revaluation of Property			$(2,221)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/>
              <a:t>	- Reduction in contract assessing services to be consistent 	with flat fee assessing services and average additional 	charges.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/>
              <a:t>	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/>
              <a:t>	Personnel Administration			$22,601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Primarily the increase in the cost of health insurance.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0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 smtClean="0">
                <a:latin typeface="Arial" charset="0"/>
                <a:cs typeface="Arial" charset="0"/>
              </a:rPr>
              <a:t>	Planning and Zoning				$154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000" b="1" dirty="0">
                <a:latin typeface="Arial" charset="0"/>
                <a:cs typeface="Arial" charset="0"/>
              </a:rPr>
              <a:t>	</a:t>
            </a:r>
            <a:r>
              <a:rPr lang="en-US" sz="2000" b="1" dirty="0" smtClean="0">
                <a:latin typeface="Arial" charset="0"/>
                <a:cs typeface="Arial" charset="0"/>
              </a:rPr>
              <a:t>- Increase in the cost of circuit rider services.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4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400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1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8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/>
              <a:t>	General Government Buildings		$(5,109)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- Reduction in custodial salary (hours), FICA/Medicare, 	and heating oil/propane consistent with spending.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/>
              <a:t>	Cemeteries					$(125)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- Reduction in office supplies consistent with spending.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/>
              <a:t>	Insurance					$7,888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/>
              <a:t>	</a:t>
            </a:r>
            <a:r>
              <a:rPr lang="en-US" sz="2200" b="1" dirty="0" smtClean="0"/>
              <a:t>- Primarily the increase in property and liability insurance.</a:t>
            </a:r>
          </a:p>
        </p:txBody>
      </p:sp>
    </p:spTree>
    <p:extLst>
      <p:ext uri="{BB962C8B-B14F-4D97-AF65-F5344CB8AC3E}">
        <p14:creationId xmlns:p14="http://schemas.microsoft.com/office/powerpoint/2010/main" xmlns="" val="126081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FY 19 Default Budget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800" b="1" dirty="0" smtClean="0"/>
              <a:t>Reductions/Increases: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/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/>
              <a:t>	Advertising and Regional Association		$502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Increase in New Hampshire Municipal Association dues.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Police						$(32,372)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Reduction in health insurance (demographics), 	FICA/Medicare, retirement contributions, and vehicle lease 	payments.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endParaRPr lang="en-US" sz="2200" b="1" dirty="0">
              <a:latin typeface="Arial" charset="0"/>
              <a:cs typeface="Arial" charset="0"/>
            </a:endParaRP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 smtClean="0">
                <a:latin typeface="Arial" charset="0"/>
                <a:cs typeface="Arial" charset="0"/>
              </a:rPr>
              <a:t>	Fire						$17,364</a:t>
            </a:r>
          </a:p>
          <a:p>
            <a:pPr marL="109537" indent="0" eaLnBrk="1" hangingPunct="1">
              <a:buClr>
                <a:srgbClr val="EB641B"/>
              </a:buClr>
              <a:buNone/>
            </a:pPr>
            <a:r>
              <a:rPr lang="en-US" sz="2200" b="1" dirty="0">
                <a:latin typeface="Arial" charset="0"/>
                <a:cs typeface="Arial" charset="0"/>
              </a:rPr>
              <a:t>	</a:t>
            </a:r>
            <a:r>
              <a:rPr lang="en-US" sz="2200" b="1" dirty="0" smtClean="0">
                <a:latin typeface="Arial" charset="0"/>
                <a:cs typeface="Arial" charset="0"/>
              </a:rPr>
              <a:t>- Primarily the increase in the cost of health insurance.</a:t>
            </a:r>
          </a:p>
        </p:txBody>
      </p:sp>
    </p:spTree>
    <p:extLst>
      <p:ext uri="{BB962C8B-B14F-4D97-AF65-F5344CB8AC3E}">
        <p14:creationId xmlns:p14="http://schemas.microsoft.com/office/powerpoint/2010/main" xmlns="" val="374041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11284</TotalTime>
  <Words>309</Words>
  <Application>Microsoft Office PowerPoint</Application>
  <PresentationFormat>On-screen Show (4:3)</PresentationFormat>
  <Paragraphs>156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Wingdings</vt:lpstr>
      <vt:lpstr>Gill Sans MT</vt:lpstr>
      <vt:lpstr>Calibri</vt:lpstr>
      <vt:lpstr>Wingdings 2</vt:lpstr>
      <vt:lpstr>Tw Cen MT</vt:lpstr>
      <vt:lpstr>Futura Hv</vt:lpstr>
      <vt:lpstr>Median</vt:lpstr>
      <vt:lpstr>TOWN OF NORTH HAMPTON Budget Committee</vt:lpstr>
      <vt:lpstr>FY 19 Operating Budget</vt:lpstr>
      <vt:lpstr>Slide 3</vt:lpstr>
      <vt:lpstr>Slide 4</vt:lpstr>
      <vt:lpstr>FY 19 Default Budget</vt:lpstr>
      <vt:lpstr>FY 19 Default Budget</vt:lpstr>
      <vt:lpstr>FY 19 Default Budget</vt:lpstr>
      <vt:lpstr>FY 19 Default Budget</vt:lpstr>
      <vt:lpstr>FY 19 Default Budget</vt:lpstr>
      <vt:lpstr>FY 19 Default Budget</vt:lpstr>
      <vt:lpstr>FY 19 Default Budget</vt:lpstr>
      <vt:lpstr>FY 19 Default Budget</vt:lpstr>
      <vt:lpstr>FY 19 Default Budget</vt:lpstr>
      <vt:lpstr>FY 19 Default Budget to Operating Budget</vt:lpstr>
      <vt:lpstr>FY 19 Default Budget to Operating Budget</vt:lpstr>
      <vt:lpstr>FY 19 Default Budget to Operating Budget</vt:lpstr>
      <vt:lpstr>Proposed Budget Classified by Category</vt:lpstr>
      <vt:lpstr>Slide 18</vt:lpstr>
      <vt:lpstr>Slide 19</vt:lpstr>
      <vt:lpstr>FY19 Budget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Of North Hampton 2011 Deliberative Session</dc:title>
  <dc:creator>Stephen R. Fournier</dc:creator>
  <cp:lastModifiedBy>jfacella</cp:lastModifiedBy>
  <cp:revision>752</cp:revision>
  <cp:lastPrinted>2016-01-26T16:51:55Z</cp:lastPrinted>
  <dcterms:created xsi:type="dcterms:W3CDTF">2011-03-21T13:18:24Z</dcterms:created>
  <dcterms:modified xsi:type="dcterms:W3CDTF">2017-11-21T20:56:07Z</dcterms:modified>
</cp:coreProperties>
</file>