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60" r:id="rId2"/>
  </p:sldMasterIdLst>
  <p:notesMasterIdLst>
    <p:notesMasterId r:id="rId12"/>
  </p:notesMasterIdLst>
  <p:sldIdLst>
    <p:sldId id="256" r:id="rId3"/>
    <p:sldId id="267" r:id="rId4"/>
    <p:sldId id="260" r:id="rId5"/>
    <p:sldId id="300" r:id="rId6"/>
    <p:sldId id="287" r:id="rId7"/>
    <p:sldId id="303" r:id="rId8"/>
    <p:sldId id="286" r:id="rId9"/>
    <p:sldId id="304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00"/>
    <a:srgbClr val="FAD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8E25-92FA-4A63-9593-AAEE25846C58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A1697-C0A6-4D0E-87FC-A22741369F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3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EFD9C-0D47-41A6-8C64-5111532B845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5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474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3935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699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08B1-1FD6-43CF-A003-ACA597977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93A7E-FC15-46EB-84B5-2434DBCF8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30E65-82B6-4CE7-9EA1-55AD6346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CAF-4A3B-4DE6-B1AA-E598DA5D21B3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EC4C9-BA21-41B6-A23F-C1E2D209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8622B-6186-4BB7-8EA9-F4EB3A45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6A04-C13C-41D3-8A6B-31EEADD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069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1937-0122-4249-9932-648566AE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E9708-A843-4893-BC90-547041899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63D21-E9A4-4AEE-B573-3131797F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CAF-4A3B-4DE6-B1AA-E598DA5D21B3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6A1B8-6DB7-403D-93C6-F6D8A8AD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2926A-F78A-42A5-A050-61FBA3AF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6A04-C13C-41D3-8A6B-31EEADD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753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31DA-05B1-447D-95DD-CF44C2B7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75A0E-0575-410E-8B43-0C2C9B983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A7F2C-30BD-4A42-BA53-9F1CABCF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CAF-4A3B-4DE6-B1AA-E598DA5D21B3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A91D4-D11E-4377-AEC8-127EAFD5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8A8D8-9858-4C9C-A811-AD233C14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6A04-C13C-41D3-8A6B-31EEADD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4294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6677-1CA2-484A-8D6A-508BF2C1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AA68-27E0-4E28-8A9B-1A51E83D6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E3614-E8F6-4760-B022-E230A04F6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33E27-4422-4213-8F08-FFCF892D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CAF-4A3B-4DE6-B1AA-E598DA5D21B3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4999B-2EE4-4EBF-A7FF-CBB44351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0E7D0-8FED-4924-9EC0-E89F9C0C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6A04-C13C-41D3-8A6B-31EEADD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6444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BD3C-7353-427D-9176-85752521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E99F7-9CAD-4532-AECE-137ADD0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10E94-0903-4039-8931-1890E6F5C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351B1-5244-4968-B4A7-EDD3CAEC8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53B64-F5D3-43BB-89EE-4F6ECE23B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33C77-98D0-4A74-AB76-515077E8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CAF-4A3B-4DE6-B1AA-E598DA5D21B3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4568C-E454-4C78-8A36-881C8881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A2EB9-0675-4759-80B5-A2AD2B07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6A04-C13C-41D3-8A6B-31EEADD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4100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AE0A-DDD2-4A50-B458-CD9861F4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A4BC9-045E-4931-85CA-30E24242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CAF-4A3B-4DE6-B1AA-E598DA5D21B3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B3B8D-913D-4A1F-A16F-D9CD9083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BE1B6-56EE-458F-904C-97911CE4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6A04-C13C-41D3-8A6B-31EEADD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0951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C16B7-5349-49C8-8EE1-9BD1D5A0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CAF-4A3B-4DE6-B1AA-E598DA5D21B3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30FBB-F5E9-4D2B-97E4-8972D5DF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30ABD-4485-4EAF-B8F2-23919AA5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6A04-C13C-41D3-8A6B-31EEADD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1536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8C70-5845-4B70-A698-1974F2FF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0D84-5196-48D9-ABBB-1C3240C94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4BF16-9FC1-4CF5-99F3-30248B320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8E368-2E36-4A3B-B386-F75AE055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CAF-4A3B-4DE6-B1AA-E598DA5D21B3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38190-2C42-47BC-8015-83E61DFE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25BA1-A3DB-47A1-95E5-9DD8A07B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6A04-C13C-41D3-8A6B-31EEADD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4682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590A-BCBC-43EA-923A-E767A26E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8ABF9-0199-42D2-BDFD-DD5FAD14F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4EAD5-4762-4BB1-BA6E-62312565A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BF52F-5E31-4B52-8BAD-FEA6BA4F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CAF-4A3B-4DE6-B1AA-E598DA5D21B3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148A0-C5E5-4668-8047-17469D06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7EC44-82EF-438E-9BCE-D18B7DE1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6A04-C13C-41D3-8A6B-31EEADD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8783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E32-CE3B-4A2B-987A-F1F182C0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43999-FFDA-42E7-A36B-4D1539B54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EA164-5174-41F2-B30A-AF11BB1F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CAF-4A3B-4DE6-B1AA-E598DA5D21B3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AC354-AAE4-4FA1-816E-89052EB1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0B1C3-4120-4E0E-B66E-7C31CCF9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6A04-C13C-41D3-8A6B-31EEADD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6751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2FBBA-AB74-4528-8DE5-445178E13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99204-0B18-4ADF-A795-07595AEC9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00734-8C59-452C-B3A9-FD50C5F2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CAF-4A3B-4DE6-B1AA-E598DA5D21B3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F1A7A-3E02-47EE-A16D-0253793C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7292B-6AE1-453B-8D20-6C678057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6A04-C13C-41D3-8A6B-31EEADD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570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939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014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826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906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1935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820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94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35385-CF50-42B4-AFFD-A45B65C5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AF516-931A-4CE8-A510-CF28B08E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3999E-E778-4B36-A0E1-CFD02FAD7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E2CAF-4A3B-4DE6-B1AA-E598DA5D21B3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0C756-37C4-4A0A-8B22-53DE1D913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Freedom Energy Logistics and Colonial Power Group, Inc. 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B87C4-929F-421E-AE2E-8AB9DF4CC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66A04-C13C-41D3-8A6B-31EEADD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6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DD76D-5091-48B7-BD01-82B86DEB3A48}"/>
              </a:ext>
            </a:extLst>
          </p:cNvPr>
          <p:cNvSpPr txBox="1"/>
          <p:nvPr/>
        </p:nvSpPr>
        <p:spPr>
          <a:xfrm>
            <a:off x="2417418" y="2878453"/>
            <a:ext cx="4209176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b="1" dirty="0">
                <a:solidFill>
                  <a:srgbClr val="24186A"/>
                </a:solidFill>
                <a:latin typeface="Calibri"/>
                <a:cs typeface="Calibri"/>
              </a:rPr>
              <a:t>Town of North Hampton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78D32-2DBB-451D-8C2A-2BCB5CFEB40B}"/>
              </a:ext>
            </a:extLst>
          </p:cNvPr>
          <p:cNvSpPr/>
          <p:nvPr/>
        </p:nvSpPr>
        <p:spPr>
          <a:xfrm>
            <a:off x="1910245" y="4782592"/>
            <a:ext cx="5323510" cy="500137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ctr"/>
            <a:endParaRPr lang="en-US" sz="1200" b="1" dirty="0"/>
          </a:p>
          <a:p>
            <a:pPr algn="ctr"/>
            <a:r>
              <a:rPr lang="en-US" sz="1600" b="1" dirty="0"/>
              <a:t>Presented 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726CE-7246-4F4F-970A-C79D00EB9DF3}"/>
              </a:ext>
            </a:extLst>
          </p:cNvPr>
          <p:cNvSpPr txBox="1"/>
          <p:nvPr/>
        </p:nvSpPr>
        <p:spPr>
          <a:xfrm>
            <a:off x="1095376" y="3398231"/>
            <a:ext cx="6953249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24186A"/>
                </a:solidFill>
                <a:latin typeface="Calibri"/>
                <a:cs typeface="Calibri"/>
              </a:rPr>
              <a:t>Community Choice Aggregation Program </a:t>
            </a:r>
            <a:endParaRPr lang="en-US" altLang="en-US" sz="3000" dirty="0"/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B0E5B746-DB18-4EB6-AD06-FDCF8D252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48" y="5511240"/>
            <a:ext cx="1430655" cy="453390"/>
          </a:xfrm>
          <a:prstGeom prst="rect">
            <a:avLst/>
          </a:prstGeom>
        </p:spPr>
      </p:pic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4E456FC-63F9-4219-BF44-DBCC3959B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042" y="5511240"/>
            <a:ext cx="1868805" cy="6110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A2EABB-8F9E-4243-A8A0-9B659A95E4BE}"/>
              </a:ext>
            </a:extLst>
          </p:cNvPr>
          <p:cNvSpPr txBox="1"/>
          <p:nvPr/>
        </p:nvSpPr>
        <p:spPr>
          <a:xfrm>
            <a:off x="3200399" y="4072632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Select Board Public Meeting</a:t>
            </a:r>
          </a:p>
          <a:p>
            <a:pPr algn="ctr"/>
            <a:r>
              <a:rPr lang="en-US" sz="1600" b="1" dirty="0"/>
              <a:t>May 8,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17F9B-BFA7-4FF8-ACCE-4F21B75AAB77}"/>
              </a:ext>
            </a:extLst>
          </p:cNvPr>
          <p:cNvSpPr txBox="1"/>
          <p:nvPr/>
        </p:nvSpPr>
        <p:spPr>
          <a:xfrm>
            <a:off x="4892040" y="540067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 dirty="0">
              <a:cs typeface="Calibri"/>
            </a:endParaRPr>
          </a:p>
          <a:p>
            <a:endParaRPr lang="en-US" sz="1200" dirty="0">
              <a:cs typeface="Calibri"/>
            </a:endParaRPr>
          </a:p>
          <a:p>
            <a:endParaRPr lang="en-US" sz="1200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F775C1-3448-A801-E546-12FC114B5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6" y="53088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8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98567" y="1706250"/>
            <a:ext cx="8940989" cy="545271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>
                <a:latin typeface="+mn-lt"/>
                <a:cs typeface="Arial"/>
              </a:rPr>
              <a:t>What is a Community Choice Aggregation Program?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943021" y="2437036"/>
            <a:ext cx="7252079" cy="3086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3995" indent="-213995">
              <a:lnSpc>
                <a:spcPct val="150000"/>
              </a:lnSpc>
              <a:spcBef>
                <a:spcPts val="900"/>
              </a:spcBef>
              <a:buBlip>
                <a:blip r:embed="rId2"/>
              </a:buBlip>
            </a:pPr>
            <a:r>
              <a:rPr lang="en-US" sz="1600" dirty="0"/>
              <a:t>A CCA Program is an optional buying group organized by a municipality or group of municipalities to benefit electric consumers in the community.</a:t>
            </a:r>
            <a:endParaRPr lang="en-US" sz="1600" dirty="0">
              <a:cs typeface="Calibri"/>
            </a:endParaRPr>
          </a:p>
          <a:p>
            <a:pPr marL="213995" indent="-213995">
              <a:lnSpc>
                <a:spcPct val="150000"/>
              </a:lnSpc>
              <a:spcBef>
                <a:spcPts val="900"/>
              </a:spcBef>
              <a:buBlip>
                <a:blip r:embed="rId2"/>
              </a:buBlip>
            </a:pPr>
            <a:r>
              <a:rPr lang="en-US" sz="1600" dirty="0"/>
              <a:t>The Program enters into electricity supply contracts for all residential and business consumers currently receiving default service from Eversource.</a:t>
            </a:r>
            <a:endParaRPr lang="en-US" sz="1600" dirty="0">
              <a:cs typeface="Calibri"/>
            </a:endParaRPr>
          </a:p>
          <a:p>
            <a:pPr marL="213995" indent="-213995">
              <a:lnSpc>
                <a:spcPct val="150000"/>
              </a:lnSpc>
              <a:spcBef>
                <a:spcPts val="900"/>
              </a:spcBef>
              <a:buBlip>
                <a:blip r:embed="rId2"/>
              </a:buBlip>
            </a:pPr>
            <a:r>
              <a:rPr lang="en-US" sz="1600" dirty="0"/>
              <a:t>Consumers are automatically enrolled, unless they opt-out.</a:t>
            </a:r>
            <a:endParaRPr lang="en-US" sz="1600" dirty="0">
              <a:cs typeface="Calibri"/>
            </a:endParaRPr>
          </a:p>
          <a:p>
            <a:pPr marL="213995" indent="-213995">
              <a:lnSpc>
                <a:spcPct val="150000"/>
              </a:lnSpc>
              <a:spcBef>
                <a:spcPts val="900"/>
              </a:spcBef>
            </a:pPr>
            <a:endParaRPr lang="en-US" sz="1600" dirty="0">
              <a:latin typeface="Calibri" panose="020F0502020204030204"/>
              <a:ea typeface="Verdana" pitchFamily="34" charset="0"/>
              <a:cs typeface="Calibri" panose="020F0502020204030204"/>
            </a:endParaRPr>
          </a:p>
          <a:p>
            <a:pPr marL="0" indent="0">
              <a:buNone/>
            </a:pPr>
            <a:endParaRPr lang="en-US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A210B-2F4B-4988-B9FA-C9141FADB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" y="-2387"/>
            <a:ext cx="9124403" cy="1082864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0FACA14D-22E9-4524-B746-876086AC4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2" y="184506"/>
            <a:ext cx="2579235" cy="54823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E95F87-565C-40D3-A93F-E2AED17E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4"/>
          <p:cNvSpPr>
            <a:spLocks noGrp="1" noChangeArrowheads="1"/>
          </p:cNvSpPr>
          <p:nvPr>
            <p:ph type="title"/>
          </p:nvPr>
        </p:nvSpPr>
        <p:spPr>
          <a:xfrm>
            <a:off x="1429068" y="1002153"/>
            <a:ext cx="6286500" cy="7429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200" b="1" dirty="0">
                <a:latin typeface="+mn-lt"/>
              </a:rPr>
              <a:t>Benefits of Community Choice Aggregation</a:t>
            </a:r>
          </a:p>
        </p:txBody>
      </p:sp>
      <p:sp>
        <p:nvSpPr>
          <p:cNvPr id="7172" name="Rectangle 15"/>
          <p:cNvSpPr>
            <a:spLocks noGrp="1" noChangeArrowheads="1"/>
          </p:cNvSpPr>
          <p:nvPr>
            <p:ph idx="1"/>
          </p:nvPr>
        </p:nvSpPr>
        <p:spPr>
          <a:xfrm>
            <a:off x="446930" y="1742678"/>
            <a:ext cx="3991885" cy="47724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13995" indent="-213995">
              <a:lnSpc>
                <a:spcPct val="110000"/>
              </a:lnSpc>
              <a:spcBef>
                <a:spcPts val="1600"/>
              </a:spcBef>
              <a:buBlip>
                <a:blip r:embed="rId3"/>
              </a:buBlip>
            </a:pPr>
            <a:r>
              <a:rPr lang="en-US" sz="1600" b="1" dirty="0"/>
              <a:t>Choice: </a:t>
            </a:r>
            <a:r>
              <a:rPr lang="en-US" sz="1600" dirty="0"/>
              <a:t>No longer “stuck” with electric utility default rates</a:t>
            </a:r>
            <a:endParaRPr lang="en-US" sz="1600" dirty="0">
              <a:cs typeface="Calibri"/>
            </a:endParaRPr>
          </a:p>
          <a:p>
            <a:pPr marL="213995" indent="-213995">
              <a:lnSpc>
                <a:spcPct val="110000"/>
              </a:lnSpc>
              <a:spcBef>
                <a:spcPts val="1600"/>
              </a:spcBef>
              <a:buBlip>
                <a:blip r:embed="rId3"/>
              </a:buBlip>
            </a:pPr>
            <a:r>
              <a:rPr lang="en-US" sz="1600" b="1" dirty="0">
                <a:cs typeface="Calibri"/>
              </a:rPr>
              <a:t>Leverage:</a:t>
            </a:r>
            <a:r>
              <a:rPr lang="en-US" sz="1600" dirty="0">
                <a:cs typeface="Calibri"/>
              </a:rPr>
              <a:t> Community buying power; l</a:t>
            </a:r>
            <a:r>
              <a:rPr lang="en-US" sz="1600" dirty="0"/>
              <a:t>arger buying group attracts robust participation from leading suppliers</a:t>
            </a:r>
          </a:p>
          <a:p>
            <a:pPr marL="213995" indent="-213995">
              <a:lnSpc>
                <a:spcPct val="110000"/>
              </a:lnSpc>
              <a:spcBef>
                <a:spcPts val="1600"/>
              </a:spcBef>
              <a:buBlip>
                <a:blip r:embed="rId3"/>
              </a:buBlip>
            </a:pPr>
            <a:r>
              <a:rPr lang="en-US" sz="1600" b="1" dirty="0"/>
              <a:t>Price Stability:</a:t>
            </a:r>
            <a:r>
              <a:rPr lang="en-US" sz="1600" dirty="0"/>
              <a:t> Ability to secure long-term rates and avoid market price volatility</a:t>
            </a:r>
          </a:p>
          <a:p>
            <a:pPr marL="213995" indent="-213995">
              <a:lnSpc>
                <a:spcPct val="110000"/>
              </a:lnSpc>
              <a:spcBef>
                <a:spcPts val="1600"/>
              </a:spcBef>
              <a:buBlip>
                <a:blip r:embed="rId3"/>
              </a:buBlip>
            </a:pPr>
            <a:r>
              <a:rPr lang="en-US" sz="1600" b="1" dirty="0"/>
              <a:t>Optionality: </a:t>
            </a:r>
            <a:r>
              <a:rPr lang="en-US" sz="1600" dirty="0"/>
              <a:t>Opt-out anytime without penalty and enroll with utility default service or another supplier directly</a:t>
            </a:r>
            <a:endParaRPr lang="en-US" sz="1600" dirty="0">
              <a:cs typeface="Calibri"/>
            </a:endParaRPr>
          </a:p>
          <a:p>
            <a:pPr marL="213995" indent="-213995">
              <a:lnSpc>
                <a:spcPct val="110000"/>
              </a:lnSpc>
              <a:spcBef>
                <a:spcPts val="1600"/>
              </a:spcBef>
              <a:buBlip>
                <a:blip r:embed="rId3"/>
              </a:buBlip>
            </a:pPr>
            <a:r>
              <a:rPr lang="en-US" sz="1600" b="1" dirty="0"/>
              <a:t>Consumer Protections:</a:t>
            </a:r>
            <a:r>
              <a:rPr lang="en-US" sz="1600" dirty="0"/>
              <a:t> Contract terms and conditions superior to those offered by suppliers in direct-to-consumer transactions</a:t>
            </a:r>
            <a:endParaRPr lang="en-US" sz="1600" dirty="0">
              <a:cs typeface="Calibri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flipH="1">
            <a:off x="4576763" y="2464594"/>
            <a:ext cx="0" cy="0"/>
          </a:xfrm>
          <a:prstGeom prst="rtTriangl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000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flipH="1">
            <a:off x="4576763" y="2464594"/>
            <a:ext cx="0" cy="0"/>
          </a:xfrm>
          <a:prstGeom prst="rtTriangl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000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EAAEB-E2C9-4CCE-89A4-B5DEA3DC6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" y="-23941"/>
            <a:ext cx="9124403" cy="1082864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EE3B8833-D7D7-4C9F-9CBE-EB1849C0481A}"/>
              </a:ext>
            </a:extLst>
          </p:cNvPr>
          <p:cNvSpPr txBox="1">
            <a:spLocks noChangeArrowheads="1"/>
          </p:cNvSpPr>
          <p:nvPr/>
        </p:nvSpPr>
        <p:spPr>
          <a:xfrm>
            <a:off x="4485780" y="1777665"/>
            <a:ext cx="4120515" cy="490705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lnSpc>
                <a:spcPct val="110000"/>
              </a:lnSpc>
              <a:spcBef>
                <a:spcPts val="1600"/>
              </a:spcBef>
              <a:buBlip>
                <a:blip r:embed="rId3"/>
              </a:buBlip>
            </a:pPr>
            <a:r>
              <a:rPr lang="en-US" sz="1600" b="1" dirty="0"/>
              <a:t>Local Control:</a:t>
            </a:r>
            <a:r>
              <a:rPr lang="en-US" sz="1600" dirty="0"/>
              <a:t> Define objectives based on community priorities, e.g., higher mix of renewable energy content </a:t>
            </a:r>
          </a:p>
          <a:p>
            <a:pPr marL="213995" indent="-213995">
              <a:lnSpc>
                <a:spcPct val="110000"/>
              </a:lnSpc>
              <a:spcBef>
                <a:spcPts val="1600"/>
              </a:spcBef>
              <a:buBlip>
                <a:blip r:embed="rId3"/>
              </a:buBlip>
            </a:pPr>
            <a:r>
              <a:rPr lang="en-US" sz="1600" b="1" dirty="0">
                <a:ea typeface="+mn-lt"/>
                <a:cs typeface="+mn-lt"/>
              </a:rPr>
              <a:t>Product Options: </a:t>
            </a:r>
            <a:r>
              <a:rPr lang="en-US" sz="1600" dirty="0">
                <a:ea typeface="+mn-lt"/>
                <a:cs typeface="+mn-lt"/>
              </a:rPr>
              <a:t>North Hampton can define its own standard product plus offer other opt-in products, e.g., products containing greater renewable power content and those supporting sustainability goals </a:t>
            </a:r>
          </a:p>
          <a:p>
            <a:pPr marL="213995" indent="-213995">
              <a:lnSpc>
                <a:spcPct val="110000"/>
              </a:lnSpc>
              <a:spcBef>
                <a:spcPts val="1600"/>
              </a:spcBef>
              <a:buBlip>
                <a:blip r:embed="rId3"/>
              </a:buBlip>
            </a:pPr>
            <a:r>
              <a:rPr lang="en-US" sz="1600" b="1" dirty="0"/>
              <a:t>Public Oversight:</a:t>
            </a:r>
            <a:r>
              <a:rPr lang="en-US" sz="1600" dirty="0"/>
              <a:t> Electricity supplier and consultant accountable to town officials</a:t>
            </a:r>
          </a:p>
          <a:p>
            <a:pPr marL="213995" indent="-213995">
              <a:lnSpc>
                <a:spcPct val="110000"/>
              </a:lnSpc>
              <a:spcBef>
                <a:spcPts val="1600"/>
              </a:spcBef>
              <a:buBlip>
                <a:blip r:embed="rId3"/>
              </a:buBlip>
            </a:pPr>
            <a:r>
              <a:rPr lang="en-US" sz="1600" b="1" dirty="0"/>
              <a:t>Self-funded:</a:t>
            </a:r>
            <a:r>
              <a:rPr lang="en-US" sz="1600" dirty="0"/>
              <a:t> No burden on municipal staff or local budgets; no costs imposed on non-participating consumers; program administration outsourced to town consultant</a:t>
            </a:r>
            <a:endParaRPr lang="en-US" sz="1600" dirty="0">
              <a:cs typeface="Calibri"/>
            </a:endParaRPr>
          </a:p>
          <a:p>
            <a:pPr marL="213995" indent="-213995">
              <a:lnSpc>
                <a:spcPct val="110000"/>
              </a:lnSpc>
              <a:spcBef>
                <a:spcPts val="1600"/>
              </a:spcBef>
              <a:buBlip>
                <a:blip r:embed="rId3"/>
              </a:buBlip>
            </a:pPr>
            <a:endParaRPr lang="en-US" sz="1600" dirty="0">
              <a:cs typeface="Calibri"/>
            </a:endParaRPr>
          </a:p>
          <a:p>
            <a:pPr marL="213995" indent="-213995">
              <a:lnSpc>
                <a:spcPct val="110000"/>
              </a:lnSpc>
              <a:spcBef>
                <a:spcPts val="900"/>
              </a:spcBef>
              <a:buBlip>
                <a:blip r:embed="rId3"/>
              </a:buBlip>
            </a:pPr>
            <a:endParaRPr lang="en-US" sz="1600" dirty="0">
              <a:cs typeface="Calibri"/>
            </a:endParaRPr>
          </a:p>
          <a:p>
            <a:pPr marL="213995" indent="-213995">
              <a:lnSpc>
                <a:spcPct val="110000"/>
              </a:lnSpc>
              <a:spcBef>
                <a:spcPts val="900"/>
              </a:spcBef>
              <a:buBlip>
                <a:blip r:embed="rId3"/>
              </a:buBlip>
            </a:pPr>
            <a:endParaRPr lang="en-US" sz="1600" dirty="0">
              <a:cs typeface="Calibri"/>
            </a:endParaRPr>
          </a:p>
        </p:txBody>
      </p:sp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B4376F98-3F84-4CB0-83E4-66789CACC0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2" y="184506"/>
            <a:ext cx="2579235" cy="54823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E8BA59-C066-40B0-93BB-45BF83E7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028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01506" y="1316081"/>
            <a:ext cx="8940989" cy="5452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lt"/>
                <a:cs typeface="+mj-lt"/>
              </a:rPr>
              <a:t>CCA Overcomes Shortcomings of Electric Market Choice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944433" y="2122711"/>
            <a:ext cx="7252079" cy="3086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3995" indent="-213995">
              <a:lnSpc>
                <a:spcPct val="150000"/>
              </a:lnSpc>
              <a:spcBef>
                <a:spcPts val="900"/>
              </a:spcBef>
              <a:buBlip>
                <a:blip r:embed="rId2"/>
              </a:buBlip>
            </a:pPr>
            <a:endParaRPr lang="en-US" sz="1600" dirty="0">
              <a:cs typeface="Calibri"/>
            </a:endParaRPr>
          </a:p>
          <a:p>
            <a:pPr marL="213995" indent="-213995">
              <a:lnSpc>
                <a:spcPct val="150000"/>
              </a:lnSpc>
              <a:spcBef>
                <a:spcPts val="900"/>
              </a:spcBef>
            </a:pPr>
            <a:endParaRPr lang="en-US" sz="1600" dirty="0">
              <a:latin typeface="Calibri" panose="020F0502020204030204"/>
              <a:ea typeface="Verdana" pitchFamily="34" charset="0"/>
              <a:cs typeface="Calibri" panose="020F0502020204030204"/>
            </a:endParaRPr>
          </a:p>
          <a:p>
            <a:pPr marL="0" indent="0">
              <a:buNone/>
            </a:pPr>
            <a:endParaRPr lang="en-US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A210B-2F4B-4988-B9FA-C9141FADB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" y="-2387"/>
            <a:ext cx="9124403" cy="1082864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0FACA14D-22E9-4524-B746-876086AC4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2" y="184506"/>
            <a:ext cx="2579235" cy="54823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E95F87-565C-40D3-A93F-E2AED17E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48449-87C7-4685-A004-11CF08EC5C18}"/>
              </a:ext>
            </a:extLst>
          </p:cNvPr>
          <p:cNvSpPr txBox="1"/>
          <p:nvPr/>
        </p:nvSpPr>
        <p:spPr>
          <a:xfrm>
            <a:off x="937260" y="2051685"/>
            <a:ext cx="725805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Blip>
                <a:blip r:embed="rId2"/>
              </a:buBlip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Predatory Business Practices: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  Specific targeting of vulnerable consumer segments and customer inattention.</a:t>
            </a:r>
          </a:p>
          <a:p>
            <a:pPr marL="285750" indent="-285750">
              <a:spcAft>
                <a:spcPts val="1800"/>
              </a:spcAft>
              <a:buBlip>
                <a:blip r:embed="rId2"/>
              </a:buBlip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Predatory Contract Terms:  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Beneficial rate at start converts to a much higher ‘market-based’ rate after initial term expires.</a:t>
            </a:r>
          </a:p>
          <a:p>
            <a:pPr marL="285750" indent="-285750">
              <a:spcAft>
                <a:spcPts val="1800"/>
              </a:spcAft>
              <a:buBlip>
                <a:blip r:embed="rId2"/>
              </a:buBlip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Limited Purchasing Power: 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Difficult to profitably serve individual residential consumers absent imposing outsized margins.</a:t>
            </a:r>
          </a:p>
        </p:txBody>
      </p:sp>
    </p:spTree>
    <p:extLst>
      <p:ext uri="{BB962C8B-B14F-4D97-AF65-F5344CB8AC3E}">
        <p14:creationId xmlns:p14="http://schemas.microsoft.com/office/powerpoint/2010/main" val="269200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30B7F1-402E-4D3F-9088-AF486D80E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7" y="-2387"/>
            <a:ext cx="9124403" cy="1082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B6AB53-61CF-4A6F-8233-27EA3512F93F}"/>
              </a:ext>
            </a:extLst>
          </p:cNvPr>
          <p:cNvSpPr txBox="1"/>
          <p:nvPr/>
        </p:nvSpPr>
        <p:spPr>
          <a:xfrm>
            <a:off x="1483762" y="1310818"/>
            <a:ext cx="617647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dirty="0">
                <a:cs typeface="Calibri"/>
              </a:rPr>
              <a:t>Plan Development and Approval Process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ECDB7-DABD-4DA8-9350-96E56FFE1E46}"/>
              </a:ext>
            </a:extLst>
          </p:cNvPr>
          <p:cNvSpPr txBox="1"/>
          <p:nvPr/>
        </p:nvSpPr>
        <p:spPr>
          <a:xfrm>
            <a:off x="889818" y="1835523"/>
            <a:ext cx="7441615" cy="33624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Select Board votes to form an Electric Aggregation Committee (</a:t>
            </a:r>
            <a:r>
              <a:rPr lang="en-US" sz="1600" i="1" dirty="0"/>
              <a:t>May/June 2023</a:t>
            </a:r>
            <a:r>
              <a:rPr lang="en-US" sz="1600" dirty="0"/>
              <a:t>)</a:t>
            </a:r>
            <a:endParaRPr lang="en-US" sz="1600" dirty="0">
              <a:cs typeface="Calibri"/>
            </a:endParaRP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Committee works with Town’s energy consultants Freedom Energy Logistics and Colonial Power Group (“CPG”) to prepare a draft CCA Program Plan in accordance with state statute and rules of the Public Utilities Commission (“PUC”)</a:t>
            </a: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Committee holds two public hearings to receive comments on Plan (</a:t>
            </a:r>
            <a:r>
              <a:rPr lang="en-US" sz="1600" i="1" dirty="0"/>
              <a:t>Oct/Nov 2023</a:t>
            </a:r>
            <a:r>
              <a:rPr lang="en-US" sz="1600" dirty="0"/>
              <a:t>)</a:t>
            </a:r>
            <a:endParaRPr lang="en-US" sz="1600" dirty="0">
              <a:cs typeface="Calibri"/>
            </a:endParaRP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Select Board approves Plan and warrant article (</a:t>
            </a:r>
            <a:r>
              <a:rPr lang="en-US" sz="1600" i="1" dirty="0"/>
              <a:t>Dec 2023</a:t>
            </a:r>
            <a:r>
              <a:rPr lang="en-US" sz="1600" dirty="0"/>
              <a:t>)</a:t>
            </a: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Voters adopt Plan at Town Meeting (</a:t>
            </a:r>
            <a:r>
              <a:rPr lang="en-US" sz="1600" i="1" dirty="0"/>
              <a:t>March 2024</a:t>
            </a:r>
            <a:r>
              <a:rPr lang="en-US" sz="1600" dirty="0"/>
              <a:t>)</a:t>
            </a: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CPG files Plan with PUC for review and approval (</a:t>
            </a:r>
            <a:r>
              <a:rPr lang="en-US" sz="1600" i="1" dirty="0"/>
              <a:t>March 2024</a:t>
            </a:r>
            <a:r>
              <a:rPr lang="en-US" sz="1600" dirty="0"/>
              <a:t>)</a:t>
            </a: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>
                <a:cs typeface="Calibri"/>
              </a:rPr>
              <a:t>PUC approves Plan (</a:t>
            </a:r>
            <a:r>
              <a:rPr lang="en-US" sz="1600" i="1" dirty="0">
                <a:cs typeface="Calibri"/>
              </a:rPr>
              <a:t>May 2024</a:t>
            </a:r>
            <a:r>
              <a:rPr lang="en-US" sz="1600" dirty="0">
                <a:cs typeface="Calibri"/>
              </a:rPr>
              <a:t>)</a:t>
            </a: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>
                <a:cs typeface="Calibri"/>
              </a:rPr>
              <a:t>Program launch (Q3</a:t>
            </a:r>
            <a:r>
              <a:rPr lang="en-US" sz="1600" i="1" dirty="0">
                <a:cs typeface="Calibri"/>
              </a:rPr>
              <a:t> 2024, or later if market conditions warrant</a:t>
            </a:r>
            <a:r>
              <a:rPr lang="en-US" sz="1600" dirty="0">
                <a:cs typeface="Calibri"/>
              </a:rPr>
              <a:t>)</a:t>
            </a:r>
          </a:p>
        </p:txBody>
      </p:sp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B36F29F7-67E2-438F-AE8E-F0228246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2" y="184506"/>
            <a:ext cx="2579235" cy="548238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086F48E-AD98-4154-9651-532A9040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9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30B7F1-402E-4D3F-9088-AF486D80E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7" y="-2387"/>
            <a:ext cx="9124403" cy="1082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B6AB53-61CF-4A6F-8233-27EA3512F93F}"/>
              </a:ext>
            </a:extLst>
          </p:cNvPr>
          <p:cNvSpPr txBox="1"/>
          <p:nvPr/>
        </p:nvSpPr>
        <p:spPr>
          <a:xfrm>
            <a:off x="1483762" y="1310818"/>
            <a:ext cx="617647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dirty="0">
                <a:cs typeface="Calibri"/>
              </a:rPr>
              <a:t>Program Launch and Implementation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ECDB7-DABD-4DA8-9350-96E56FFE1E46}"/>
              </a:ext>
            </a:extLst>
          </p:cNvPr>
          <p:cNvSpPr txBox="1"/>
          <p:nvPr/>
        </p:nvSpPr>
        <p:spPr>
          <a:xfrm>
            <a:off x="889818" y="1835523"/>
            <a:ext cx="7441615" cy="45397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CPG issues request for price offers from electric suppliers when market conditions are advantageous (not necessarily immediately after Plan approval)</a:t>
            </a:r>
            <a:endParaRPr lang="en-US" sz="1600" dirty="0">
              <a:cs typeface="Calibri"/>
            </a:endParaRP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Program will not commence unless and until it can offer initial rates below Eversource default service rates</a:t>
            </a:r>
            <a:endParaRPr lang="en-US" sz="1600" dirty="0">
              <a:cs typeface="Calibri"/>
            </a:endParaRP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Town signs electric services agreement with supplier selected in competitive bid process</a:t>
            </a: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Town/CPG mails notifications to all eligible consumers</a:t>
            </a:r>
            <a:endParaRPr lang="en-US" sz="1600" dirty="0">
              <a:cs typeface="Calibri"/>
            </a:endParaRP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Town/CPG holds public information sessions</a:t>
            </a:r>
            <a:endParaRPr lang="en-US" sz="1600" dirty="0">
              <a:cs typeface="Calibri"/>
            </a:endParaRP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CPG manages and </a:t>
            </a:r>
            <a:r>
              <a:rPr lang="en-US" sz="1600" dirty="0">
                <a:ea typeface="Verdana"/>
              </a:rPr>
              <a:t>coordinates</a:t>
            </a:r>
            <a:r>
              <a:rPr lang="en-US" sz="1600" dirty="0"/>
              <a:t> any consumer opt-outs with supplier</a:t>
            </a:r>
            <a:endParaRPr lang="en-US" sz="1600" dirty="0">
              <a:cs typeface="Calibri"/>
            </a:endParaRP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Accounts enrolled/Program launch</a:t>
            </a: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CPG manages the transition, including customer service issues</a:t>
            </a: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>
                <a:cs typeface="Calibri"/>
              </a:rPr>
              <a:t>CPG manages all on-going Program administration (periodic sweeps, reporting, and contract renewals)</a:t>
            </a:r>
          </a:p>
          <a:p>
            <a:pPr algn="ctr">
              <a:spcBef>
                <a:spcPts val="900"/>
              </a:spcBef>
            </a:pPr>
            <a:endParaRPr lang="en-US" sz="1350" dirty="0">
              <a:cs typeface="Calibri"/>
            </a:endParaRPr>
          </a:p>
        </p:txBody>
      </p:sp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B36F29F7-67E2-438F-AE8E-F0228246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2" y="184506"/>
            <a:ext cx="2579235" cy="548238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086F48E-AD98-4154-9651-532A9040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9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30B7F1-402E-4D3F-9088-AF486D80E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7" y="-2387"/>
            <a:ext cx="9124403" cy="1082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B6AB53-61CF-4A6F-8233-27EA3512F93F}"/>
              </a:ext>
            </a:extLst>
          </p:cNvPr>
          <p:cNvSpPr txBox="1"/>
          <p:nvPr/>
        </p:nvSpPr>
        <p:spPr>
          <a:xfrm>
            <a:off x="1192297" y="1500060"/>
            <a:ext cx="617647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dirty="0">
                <a:latin typeface="Calibri"/>
                <a:cs typeface="Calibri"/>
              </a:rPr>
              <a:t>Consumer Outreach and 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ECDB7-DABD-4DA8-9350-96E56FFE1E46}"/>
              </a:ext>
            </a:extLst>
          </p:cNvPr>
          <p:cNvSpPr txBox="1"/>
          <p:nvPr/>
        </p:nvSpPr>
        <p:spPr>
          <a:xfrm>
            <a:off x="1545565" y="2347568"/>
            <a:ext cx="6475780" cy="21467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Community meetings (live and virtual)</a:t>
            </a: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>
                <a:cs typeface="Calibri"/>
              </a:rPr>
              <a:t>Dedicated Program website, hosted and maintained by CPG</a:t>
            </a: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Town website and social media</a:t>
            </a:r>
            <a:endParaRPr lang="en-US" sz="1600" dirty="0">
              <a:cs typeface="Calibri"/>
            </a:endParaRP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Local print media</a:t>
            </a:r>
            <a:endParaRPr lang="en-US" sz="1600" dirty="0">
              <a:cs typeface="Calibri"/>
            </a:endParaRP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/>
              <a:t>Local cable TV</a:t>
            </a:r>
            <a:endParaRPr lang="en-US" sz="1600" dirty="0">
              <a:cs typeface="Calibri"/>
            </a:endParaRP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dirty="0">
                <a:cs typeface="Calibri"/>
              </a:rPr>
              <a:t>CPG’s customer service number</a:t>
            </a:r>
          </a:p>
        </p:txBody>
      </p:sp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81F2815B-4484-4B07-B0EF-44C95D1CA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2" y="184506"/>
            <a:ext cx="2579235" cy="548238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D268E4-6BD8-434C-9ADA-A3307CAD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30B7F1-402E-4D3F-9088-AF486D80E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7" y="-2387"/>
            <a:ext cx="9124403" cy="1082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B6AB53-61CF-4A6F-8233-27EA3512F93F}"/>
              </a:ext>
            </a:extLst>
          </p:cNvPr>
          <p:cNvSpPr txBox="1"/>
          <p:nvPr/>
        </p:nvSpPr>
        <p:spPr>
          <a:xfrm>
            <a:off x="1483762" y="1204581"/>
            <a:ext cx="617647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dirty="0">
                <a:cs typeface="Calibri"/>
              </a:rPr>
              <a:t>Important Elements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ECDB7-DABD-4DA8-9350-96E56FFE1E46}"/>
              </a:ext>
            </a:extLst>
          </p:cNvPr>
          <p:cNvSpPr txBox="1"/>
          <p:nvPr/>
        </p:nvSpPr>
        <p:spPr>
          <a:xfrm>
            <a:off x="860990" y="1635468"/>
            <a:ext cx="7441615" cy="50860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b="1" dirty="0"/>
              <a:t>Choice – </a:t>
            </a:r>
            <a:r>
              <a:rPr lang="en-US" sz="1600" dirty="0"/>
              <a:t>Consumers are free to opt-out of the Program and continue receiving supply from Eversource. Consumers may leave subsequent to launch without penalty</a:t>
            </a: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b="1" dirty="0"/>
              <a:t>Who keeps my lights on?</a:t>
            </a:r>
            <a:r>
              <a:rPr lang="en-US" sz="1600" dirty="0"/>
              <a:t> - Eversource will continue to be responsible for maintaining service to your home; if you lose power, you still contact Eversource</a:t>
            </a:r>
            <a:endParaRPr lang="en-US" sz="1600" dirty="0">
              <a:cs typeface="Calibri"/>
            </a:endParaRP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b="1" dirty="0"/>
              <a:t>Billing</a:t>
            </a:r>
            <a:r>
              <a:rPr lang="en-US" sz="1600" dirty="0"/>
              <a:t> – You will continue to receive a single bill from Eversource; the only change is a separate line item for Program supply replacing Eversource’s default service</a:t>
            </a:r>
            <a:endParaRPr lang="en-US" sz="1600" dirty="0">
              <a:cs typeface="Calibri"/>
            </a:endParaRP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b="1" dirty="0"/>
              <a:t>Customer Service – who do I contact?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Eversource: </a:t>
            </a:r>
            <a:r>
              <a:rPr lang="en-US" sz="1600" dirty="0"/>
              <a:t>power outage, metering, billing, payments, start/stop service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CPG: </a:t>
            </a:r>
            <a:r>
              <a:rPr lang="en-US" sz="1600" dirty="0"/>
              <a:t>issues regarding opting in or opting out</a:t>
            </a: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b="1" dirty="0"/>
              <a:t>Joining – </a:t>
            </a:r>
            <a:r>
              <a:rPr lang="en-US" sz="1600" dirty="0"/>
              <a:t>Consumers may opt into the Program after initial launch</a:t>
            </a:r>
            <a:endParaRPr lang="en-US" sz="1600" b="1" dirty="0"/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b="1" dirty="0"/>
              <a:t>Utility Services – </a:t>
            </a:r>
            <a:r>
              <a:rPr lang="en-US" sz="1600" dirty="0"/>
              <a:t>Eversource services unaffected (budget billing, electronic payment, payment arrangements, energy assistance, energy efficiency programs)</a:t>
            </a:r>
            <a:endParaRPr lang="en-US" sz="1600" b="1" dirty="0"/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b="1" dirty="0"/>
              <a:t>Net Metering</a:t>
            </a:r>
            <a:r>
              <a:rPr lang="en-US" sz="1600" dirty="0"/>
              <a:t> – Net metering consumers may join the Program on an opt-in basis, however for many such customers Eversource can provide greater net benefits</a:t>
            </a:r>
            <a:endParaRPr lang="en-US" sz="1600" dirty="0">
              <a:cs typeface="Calibri"/>
            </a:endParaRPr>
          </a:p>
          <a:p>
            <a:pPr marL="213995" indent="-213995">
              <a:spcBef>
                <a:spcPts val="900"/>
              </a:spcBef>
              <a:buBlip>
                <a:blip r:embed="rId3"/>
              </a:buBlip>
            </a:pPr>
            <a:r>
              <a:rPr lang="en-US" sz="1600" b="1" dirty="0"/>
              <a:t>Are Savings Guaranteed?</a:t>
            </a:r>
            <a:r>
              <a:rPr lang="en-US" sz="1600" dirty="0"/>
              <a:t> - The goal is to deliver savings over the life of the Program compared to Eversource default service. However, such savings and future savings cannot be guaranteed</a:t>
            </a:r>
            <a:endParaRPr lang="en-US" sz="1350" dirty="0">
              <a:cs typeface="Calibri"/>
            </a:endParaRPr>
          </a:p>
        </p:txBody>
      </p:sp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B36F29F7-67E2-438F-AE8E-F0228246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2" y="184506"/>
            <a:ext cx="2579235" cy="548238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086F48E-AD98-4154-9651-532A9040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30B7F1-402E-4D3F-9088-AF486D80E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7" y="-2387"/>
            <a:ext cx="9124403" cy="1082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FFBF4-5A62-47BA-A151-16935341FA2B}"/>
              </a:ext>
            </a:extLst>
          </p:cNvPr>
          <p:cNvSpPr txBox="1"/>
          <p:nvPr/>
        </p:nvSpPr>
        <p:spPr>
          <a:xfrm>
            <a:off x="3551872" y="2347228"/>
            <a:ext cx="204025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cs typeface="Calibri"/>
              </a:rPr>
              <a:t>Questions?</a:t>
            </a:r>
          </a:p>
        </p:txBody>
      </p:sp>
      <p:pic>
        <p:nvPicPr>
          <p:cNvPr id="15" name="Picture 16" descr="Text&#10;&#10;Description automatically generated">
            <a:extLst>
              <a:ext uri="{FF2B5EF4-FFF2-40B4-BE49-F238E27FC236}">
                <a16:creationId xmlns:a16="http://schemas.microsoft.com/office/drawing/2014/main" id="{CF562B07-6B31-48DB-88C3-96C51FC48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398" y="186690"/>
            <a:ext cx="2581275" cy="55245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F9974A1-9147-4039-AB97-9C3484A84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4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- Freedom Presentation template" id="{73585C07-63B2-4712-A20E-C49E1E5014DC}" vid="{5CAFD473-DFBF-4F78-9DB5-24D7ACB2BA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795</Words>
  <Application>Microsoft Office PowerPoint</Application>
  <PresentationFormat>On-screen Show (4:3)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 Theme</vt:lpstr>
      <vt:lpstr>Custom Design</vt:lpstr>
      <vt:lpstr>PowerPoint Presentation</vt:lpstr>
      <vt:lpstr>What is a Community Choice Aggregation Program?</vt:lpstr>
      <vt:lpstr>Benefits of Community Choice Aggregation</vt:lpstr>
      <vt:lpstr>CCA Overcomes Shortcomings of Electric Market Choice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Sullivan</dc:creator>
  <cp:lastModifiedBy>Janet Facella</cp:lastModifiedBy>
  <cp:revision>255</cp:revision>
  <dcterms:created xsi:type="dcterms:W3CDTF">2021-09-16T13:12:42Z</dcterms:created>
  <dcterms:modified xsi:type="dcterms:W3CDTF">2023-05-10T19:02:21Z</dcterms:modified>
</cp:coreProperties>
</file>