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Lst>
  <p:sldSz cx="9144000" cy="5143500" type="screen16x9"/>
  <p:notesSz cx="6858000" cy="9144000"/>
  <p:embeddedFontLst>
    <p:embeddedFont>
      <p:font typeface="Abril Fatface" panose="020B0604020202020204" charset="0"/>
      <p:regular r:id="rId32"/>
    </p:embeddedFont>
    <p:embeddedFont>
      <p:font typeface="Average" panose="020B0604020202020204" charset="0"/>
      <p:regular r:id="rId33"/>
    </p:embeddedFont>
    <p:embeddedFont>
      <p:font typeface="Raleway" panose="020B0604020202020204" charset="0"/>
      <p:regular r:id="rId34"/>
      <p:bold r:id="rId35"/>
      <p:italic r:id="rId36"/>
      <p:boldItalic r:id="rId37"/>
    </p:embeddedFont>
    <p:embeddedFont>
      <p:font typeface="Source Sans Pro" panose="020B0503030403020204" pitchFamily="34" charset="0"/>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2" d="100"/>
          <a:sy n="142" d="100"/>
        </p:scale>
        <p:origin x="714" y="12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font" Target="fonts/font1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
        <p:cNvGrpSpPr/>
        <p:nvPr/>
      </p:nvGrpSpPr>
      <p:grpSpPr>
        <a:xfrm>
          <a:off x="0" y="0"/>
          <a:ext cx="0" cy="0"/>
          <a:chOff x="0" y="0"/>
          <a:chExt cx="0" cy="0"/>
        </a:xfrm>
      </p:grpSpPr>
      <p:sp>
        <p:nvSpPr>
          <p:cNvPr id="55" name="Google Shape;55;g6f3a7e0481_0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 name="Google Shape;56;g6f3a7e0481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70eae0d333_0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70eae0d333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70eae0d333_0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70eae0d333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70eae0d333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70eae0d333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70eae0d333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70eae0d333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70eae0d333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70eae0d333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70313a46a8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70313a46a8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70313a46a8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70313a46a8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70313a46a8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70313a46a8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70313a46a8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70313a46a8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70313a46a8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70313a46a8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70313a46a8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70313a46a8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70f978353c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70f978353c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7edbb5e70d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7edbb5e70d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70eae0d333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70eae0d333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52d13748b2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52d13748b2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52d13748b2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52d13748b2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52d13748b2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52d13748b2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702d742dcb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702d742dcb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72032aec0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72032aec0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70313a46a8_0_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70313a46a8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70f978353c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70f978353c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6f3a7e0481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6f3a7e0481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6f3a7e0481_0_1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6f3a7e048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70313a46a8_0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70313a46a8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7edbb5e70d_3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7edbb5e70d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70eae0d333_0_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70eae0d333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702d742dcb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702d742dc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70eae0d333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70eae0d33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80700" y="2651100"/>
            <a:ext cx="8982600" cy="24117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485875" y="264475"/>
            <a:ext cx="8183700" cy="14736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a:endParaRPr/>
          </a:p>
        </p:txBody>
      </p:sp>
      <p:sp>
        <p:nvSpPr>
          <p:cNvPr id="12" name="Google Shape;12;p2"/>
          <p:cNvSpPr txBox="1">
            <a:spLocks noGrp="1"/>
          </p:cNvSpPr>
          <p:nvPr>
            <p:ph type="subTitle" idx="1"/>
          </p:nvPr>
        </p:nvSpPr>
        <p:spPr>
          <a:xfrm>
            <a:off x="485875" y="1738075"/>
            <a:ext cx="8183700" cy="861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400"/>
              <a:buNone/>
              <a:defRPr sz="2400"/>
            </a:lvl1pPr>
            <a:lvl2pPr lvl="1">
              <a:lnSpc>
                <a:spcPct val="100000"/>
              </a:lnSpc>
              <a:spcBef>
                <a:spcPts val="0"/>
              </a:spcBef>
              <a:spcAft>
                <a:spcPts val="0"/>
              </a:spcAft>
              <a:buSzPts val="2400"/>
              <a:buNone/>
              <a:defRPr sz="2400"/>
            </a:lvl2pPr>
            <a:lvl3pPr lvl="2">
              <a:lnSpc>
                <a:spcPct val="100000"/>
              </a:lnSpc>
              <a:spcBef>
                <a:spcPts val="0"/>
              </a:spcBef>
              <a:spcAft>
                <a:spcPts val="0"/>
              </a:spcAft>
              <a:buSzPts val="2400"/>
              <a:buNone/>
              <a:defRPr sz="2400"/>
            </a:lvl3pPr>
            <a:lvl4pPr lvl="3">
              <a:lnSpc>
                <a:spcPct val="100000"/>
              </a:lnSpc>
              <a:spcBef>
                <a:spcPts val="0"/>
              </a:spcBef>
              <a:spcAft>
                <a:spcPts val="0"/>
              </a:spcAft>
              <a:buSzPts val="2400"/>
              <a:buNone/>
              <a:defRPr sz="2400"/>
            </a:lvl4pPr>
            <a:lvl5pPr lvl="4">
              <a:lnSpc>
                <a:spcPct val="100000"/>
              </a:lnSpc>
              <a:spcBef>
                <a:spcPts val="0"/>
              </a:spcBef>
              <a:spcAft>
                <a:spcPts val="0"/>
              </a:spcAft>
              <a:buSzPts val="2400"/>
              <a:buNone/>
              <a:defRPr sz="2400"/>
            </a:lvl5pPr>
            <a:lvl6pPr lvl="5">
              <a:lnSpc>
                <a:spcPct val="100000"/>
              </a:lnSpc>
              <a:spcBef>
                <a:spcPts val="0"/>
              </a:spcBef>
              <a:spcAft>
                <a:spcPts val="0"/>
              </a:spcAft>
              <a:buSzPts val="2400"/>
              <a:buNone/>
              <a:defRPr sz="2400"/>
            </a:lvl6pPr>
            <a:lvl7pPr lvl="6">
              <a:lnSpc>
                <a:spcPct val="100000"/>
              </a:lnSpc>
              <a:spcBef>
                <a:spcPts val="0"/>
              </a:spcBef>
              <a:spcAft>
                <a:spcPts val="0"/>
              </a:spcAft>
              <a:buSzPts val="2400"/>
              <a:buNone/>
              <a:defRPr sz="2400"/>
            </a:lvl7pPr>
            <a:lvl8pPr lvl="7">
              <a:lnSpc>
                <a:spcPct val="100000"/>
              </a:lnSpc>
              <a:spcBef>
                <a:spcPts val="0"/>
              </a:spcBef>
              <a:spcAft>
                <a:spcPts val="0"/>
              </a:spcAft>
              <a:buSzPts val="2400"/>
              <a:buNone/>
              <a:defRPr sz="2400"/>
            </a:lvl8pPr>
            <a:lvl9pPr lvl="8">
              <a:lnSpc>
                <a:spcPct val="100000"/>
              </a:lnSpc>
              <a:spcBef>
                <a:spcPts val="0"/>
              </a:spcBef>
              <a:spcAft>
                <a:spcPts val="0"/>
              </a:spcAft>
              <a:buSzPts val="2400"/>
              <a:buNone/>
              <a:defRPr sz="2400"/>
            </a:lvl9pPr>
          </a:lstStyle>
          <a:p>
            <a:endParaRPr/>
          </a:p>
        </p:txBody>
      </p:sp>
      <p:sp>
        <p:nvSpPr>
          <p:cNvPr id="13" name="Google Shape;13;p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solidFill>
                  <a:schemeClr val="lt1"/>
                </a:solidFill>
                <a:latin typeface="Average"/>
                <a:ea typeface="Average"/>
                <a:cs typeface="Average"/>
                <a:sym typeface="Average"/>
              </a:defRPr>
            </a:lvl1pPr>
            <a:lvl2pPr lvl="1">
              <a:buNone/>
              <a:defRPr>
                <a:solidFill>
                  <a:schemeClr val="lt1"/>
                </a:solidFill>
                <a:latin typeface="Average"/>
                <a:ea typeface="Average"/>
                <a:cs typeface="Average"/>
                <a:sym typeface="Average"/>
              </a:defRPr>
            </a:lvl2pPr>
            <a:lvl3pPr lvl="2">
              <a:buNone/>
              <a:defRPr>
                <a:solidFill>
                  <a:schemeClr val="lt1"/>
                </a:solidFill>
                <a:latin typeface="Average"/>
                <a:ea typeface="Average"/>
                <a:cs typeface="Average"/>
                <a:sym typeface="Average"/>
              </a:defRPr>
            </a:lvl3pPr>
            <a:lvl4pPr lvl="3">
              <a:buNone/>
              <a:defRPr>
                <a:solidFill>
                  <a:schemeClr val="lt1"/>
                </a:solidFill>
                <a:latin typeface="Average"/>
                <a:ea typeface="Average"/>
                <a:cs typeface="Average"/>
                <a:sym typeface="Average"/>
              </a:defRPr>
            </a:lvl4pPr>
            <a:lvl5pPr lvl="4">
              <a:buNone/>
              <a:defRPr>
                <a:solidFill>
                  <a:schemeClr val="lt1"/>
                </a:solidFill>
                <a:latin typeface="Average"/>
                <a:ea typeface="Average"/>
                <a:cs typeface="Average"/>
                <a:sym typeface="Average"/>
              </a:defRPr>
            </a:lvl5pPr>
            <a:lvl6pPr lvl="5">
              <a:buNone/>
              <a:defRPr>
                <a:solidFill>
                  <a:schemeClr val="lt1"/>
                </a:solidFill>
                <a:latin typeface="Average"/>
                <a:ea typeface="Average"/>
                <a:cs typeface="Average"/>
                <a:sym typeface="Average"/>
              </a:defRPr>
            </a:lvl6pPr>
            <a:lvl7pPr lvl="6">
              <a:buNone/>
              <a:defRPr>
                <a:solidFill>
                  <a:schemeClr val="lt1"/>
                </a:solidFill>
                <a:latin typeface="Average"/>
                <a:ea typeface="Average"/>
                <a:cs typeface="Average"/>
                <a:sym typeface="Average"/>
              </a:defRPr>
            </a:lvl7pPr>
            <a:lvl8pPr lvl="7">
              <a:buNone/>
              <a:defRPr>
                <a:solidFill>
                  <a:schemeClr val="lt1"/>
                </a:solidFill>
                <a:latin typeface="Average"/>
                <a:ea typeface="Average"/>
                <a:cs typeface="Average"/>
                <a:sym typeface="Average"/>
              </a:defRPr>
            </a:lvl8pPr>
            <a:lvl9pPr lvl="8">
              <a:buNone/>
              <a:defRPr>
                <a:solidFill>
                  <a:schemeClr val="lt1"/>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7"/>
        <p:cNvGrpSpPr/>
        <p:nvPr/>
      </p:nvGrpSpPr>
      <p:grpSpPr>
        <a:xfrm>
          <a:off x="0" y="0"/>
          <a:ext cx="0" cy="0"/>
          <a:chOff x="0" y="0"/>
          <a:chExt cx="0" cy="0"/>
        </a:xfrm>
      </p:grpSpPr>
      <p:sp>
        <p:nvSpPr>
          <p:cNvPr id="48" name="Google Shape;48;p11"/>
          <p:cNvSpPr/>
          <p:nvPr/>
        </p:nvSpPr>
        <p:spPr>
          <a:xfrm>
            <a:off x="80700" y="2651100"/>
            <a:ext cx="8982600" cy="24117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11"/>
          <p:cNvSpPr txBox="1">
            <a:spLocks noGrp="1"/>
          </p:cNvSpPr>
          <p:nvPr>
            <p:ph type="title" hasCustomPrompt="1"/>
          </p:nvPr>
        </p:nvSpPr>
        <p:spPr>
          <a:xfrm>
            <a:off x="311700" y="743001"/>
            <a:ext cx="8520600" cy="20064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Font typeface="Source Sans Pro"/>
              <a:buNone/>
              <a:defRPr sz="12000">
                <a:latin typeface="Source Sans Pro"/>
                <a:ea typeface="Source Sans Pro"/>
                <a:cs typeface="Source Sans Pro"/>
                <a:sym typeface="Source Sans Pro"/>
              </a:defRPr>
            </a:lvl1pPr>
            <a:lvl2pPr lvl="1" algn="ctr">
              <a:spcBef>
                <a:spcPts val="0"/>
              </a:spcBef>
              <a:spcAft>
                <a:spcPts val="0"/>
              </a:spcAft>
              <a:buSzPts val="12000"/>
              <a:buFont typeface="Source Sans Pro"/>
              <a:buNone/>
              <a:defRPr sz="12000">
                <a:latin typeface="Source Sans Pro"/>
                <a:ea typeface="Source Sans Pro"/>
                <a:cs typeface="Source Sans Pro"/>
                <a:sym typeface="Source Sans Pro"/>
              </a:defRPr>
            </a:lvl2pPr>
            <a:lvl3pPr lvl="2" algn="ctr">
              <a:spcBef>
                <a:spcPts val="0"/>
              </a:spcBef>
              <a:spcAft>
                <a:spcPts val="0"/>
              </a:spcAft>
              <a:buSzPts val="12000"/>
              <a:buFont typeface="Source Sans Pro"/>
              <a:buNone/>
              <a:defRPr sz="12000">
                <a:latin typeface="Source Sans Pro"/>
                <a:ea typeface="Source Sans Pro"/>
                <a:cs typeface="Source Sans Pro"/>
                <a:sym typeface="Source Sans Pro"/>
              </a:defRPr>
            </a:lvl3pPr>
            <a:lvl4pPr lvl="3" algn="ctr">
              <a:spcBef>
                <a:spcPts val="0"/>
              </a:spcBef>
              <a:spcAft>
                <a:spcPts val="0"/>
              </a:spcAft>
              <a:buSzPts val="12000"/>
              <a:buFont typeface="Source Sans Pro"/>
              <a:buNone/>
              <a:defRPr sz="12000">
                <a:latin typeface="Source Sans Pro"/>
                <a:ea typeface="Source Sans Pro"/>
                <a:cs typeface="Source Sans Pro"/>
                <a:sym typeface="Source Sans Pro"/>
              </a:defRPr>
            </a:lvl4pPr>
            <a:lvl5pPr lvl="4" algn="ctr">
              <a:spcBef>
                <a:spcPts val="0"/>
              </a:spcBef>
              <a:spcAft>
                <a:spcPts val="0"/>
              </a:spcAft>
              <a:buSzPts val="12000"/>
              <a:buFont typeface="Source Sans Pro"/>
              <a:buNone/>
              <a:defRPr sz="12000">
                <a:latin typeface="Source Sans Pro"/>
                <a:ea typeface="Source Sans Pro"/>
                <a:cs typeface="Source Sans Pro"/>
                <a:sym typeface="Source Sans Pro"/>
              </a:defRPr>
            </a:lvl5pPr>
            <a:lvl6pPr lvl="5" algn="ctr">
              <a:spcBef>
                <a:spcPts val="0"/>
              </a:spcBef>
              <a:spcAft>
                <a:spcPts val="0"/>
              </a:spcAft>
              <a:buSzPts val="12000"/>
              <a:buFont typeface="Source Sans Pro"/>
              <a:buNone/>
              <a:defRPr sz="12000">
                <a:latin typeface="Source Sans Pro"/>
                <a:ea typeface="Source Sans Pro"/>
                <a:cs typeface="Source Sans Pro"/>
                <a:sym typeface="Source Sans Pro"/>
              </a:defRPr>
            </a:lvl6pPr>
            <a:lvl7pPr lvl="6" algn="ctr">
              <a:spcBef>
                <a:spcPts val="0"/>
              </a:spcBef>
              <a:spcAft>
                <a:spcPts val="0"/>
              </a:spcAft>
              <a:buSzPts val="12000"/>
              <a:buFont typeface="Source Sans Pro"/>
              <a:buNone/>
              <a:defRPr sz="12000">
                <a:latin typeface="Source Sans Pro"/>
                <a:ea typeface="Source Sans Pro"/>
                <a:cs typeface="Source Sans Pro"/>
                <a:sym typeface="Source Sans Pro"/>
              </a:defRPr>
            </a:lvl7pPr>
            <a:lvl8pPr lvl="7" algn="ctr">
              <a:spcBef>
                <a:spcPts val="0"/>
              </a:spcBef>
              <a:spcAft>
                <a:spcPts val="0"/>
              </a:spcAft>
              <a:buSzPts val="12000"/>
              <a:buFont typeface="Source Sans Pro"/>
              <a:buNone/>
              <a:defRPr sz="12000">
                <a:latin typeface="Source Sans Pro"/>
                <a:ea typeface="Source Sans Pro"/>
                <a:cs typeface="Source Sans Pro"/>
                <a:sym typeface="Source Sans Pro"/>
              </a:defRPr>
            </a:lvl8pPr>
            <a:lvl9pPr lvl="8" algn="ctr">
              <a:spcBef>
                <a:spcPts val="0"/>
              </a:spcBef>
              <a:spcAft>
                <a:spcPts val="0"/>
              </a:spcAft>
              <a:buSzPts val="12000"/>
              <a:buFont typeface="Source Sans Pro"/>
              <a:buNone/>
              <a:defRPr sz="12000">
                <a:latin typeface="Source Sans Pro"/>
                <a:ea typeface="Source Sans Pro"/>
                <a:cs typeface="Source Sans Pro"/>
                <a:sym typeface="Source Sans Pro"/>
              </a:defRPr>
            </a:lvl9pPr>
          </a:lstStyle>
          <a:p>
            <a:r>
              <a:t>xx%</a:t>
            </a:r>
          </a:p>
        </p:txBody>
      </p:sp>
      <p:sp>
        <p:nvSpPr>
          <p:cNvPr id="50" name="Google Shape;50;p11"/>
          <p:cNvSpPr txBox="1">
            <a:spLocks noGrp="1"/>
          </p:cNvSpPr>
          <p:nvPr>
            <p:ph type="body" idx="1"/>
          </p:nvPr>
        </p:nvSpPr>
        <p:spPr>
          <a:xfrm>
            <a:off x="311700" y="2845182"/>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Clr>
                <a:schemeClr val="lt1"/>
              </a:buClr>
              <a:buSzPts val="1800"/>
              <a:buChar char="●"/>
              <a:defRPr>
                <a:solidFill>
                  <a:schemeClr val="lt1"/>
                </a:solidFill>
              </a:defRPr>
            </a:lvl1pPr>
            <a:lvl2pPr marL="914400" lvl="1" indent="-317500" algn="ctr">
              <a:spcBef>
                <a:spcPts val="1600"/>
              </a:spcBef>
              <a:spcAft>
                <a:spcPts val="0"/>
              </a:spcAft>
              <a:buClr>
                <a:schemeClr val="lt1"/>
              </a:buClr>
              <a:buSzPts val="1400"/>
              <a:buChar char="○"/>
              <a:defRPr>
                <a:solidFill>
                  <a:schemeClr val="lt1"/>
                </a:solidFill>
              </a:defRPr>
            </a:lvl2pPr>
            <a:lvl3pPr marL="1371600" lvl="2" indent="-317500" algn="ctr">
              <a:spcBef>
                <a:spcPts val="1600"/>
              </a:spcBef>
              <a:spcAft>
                <a:spcPts val="0"/>
              </a:spcAft>
              <a:buClr>
                <a:schemeClr val="lt1"/>
              </a:buClr>
              <a:buSzPts val="1400"/>
              <a:buChar char="■"/>
              <a:defRPr>
                <a:solidFill>
                  <a:schemeClr val="lt1"/>
                </a:solidFill>
              </a:defRPr>
            </a:lvl3pPr>
            <a:lvl4pPr marL="1828800" lvl="3" indent="-317500" algn="ctr">
              <a:spcBef>
                <a:spcPts val="1600"/>
              </a:spcBef>
              <a:spcAft>
                <a:spcPts val="0"/>
              </a:spcAft>
              <a:buClr>
                <a:schemeClr val="lt1"/>
              </a:buClr>
              <a:buSzPts val="1400"/>
              <a:buChar char="●"/>
              <a:defRPr>
                <a:solidFill>
                  <a:schemeClr val="lt1"/>
                </a:solidFill>
              </a:defRPr>
            </a:lvl4pPr>
            <a:lvl5pPr marL="2286000" lvl="4" indent="-317500" algn="ctr">
              <a:spcBef>
                <a:spcPts val="1600"/>
              </a:spcBef>
              <a:spcAft>
                <a:spcPts val="0"/>
              </a:spcAft>
              <a:buClr>
                <a:schemeClr val="lt1"/>
              </a:buClr>
              <a:buSzPts val="1400"/>
              <a:buChar char="○"/>
              <a:defRPr>
                <a:solidFill>
                  <a:schemeClr val="lt1"/>
                </a:solidFill>
              </a:defRPr>
            </a:lvl5pPr>
            <a:lvl6pPr marL="2743200" lvl="5" indent="-317500" algn="ctr">
              <a:spcBef>
                <a:spcPts val="1600"/>
              </a:spcBef>
              <a:spcAft>
                <a:spcPts val="0"/>
              </a:spcAft>
              <a:buClr>
                <a:schemeClr val="lt1"/>
              </a:buClr>
              <a:buSzPts val="1400"/>
              <a:buChar char="■"/>
              <a:defRPr>
                <a:solidFill>
                  <a:schemeClr val="lt1"/>
                </a:solidFill>
              </a:defRPr>
            </a:lvl6pPr>
            <a:lvl7pPr marL="3200400" lvl="6" indent="-317500" algn="ctr">
              <a:spcBef>
                <a:spcPts val="1600"/>
              </a:spcBef>
              <a:spcAft>
                <a:spcPts val="0"/>
              </a:spcAft>
              <a:buClr>
                <a:schemeClr val="lt1"/>
              </a:buClr>
              <a:buSzPts val="1400"/>
              <a:buChar char="●"/>
              <a:defRPr>
                <a:solidFill>
                  <a:schemeClr val="lt1"/>
                </a:solidFill>
              </a:defRPr>
            </a:lvl7pPr>
            <a:lvl8pPr marL="3657600" lvl="7" indent="-317500" algn="ctr">
              <a:spcBef>
                <a:spcPts val="1600"/>
              </a:spcBef>
              <a:spcAft>
                <a:spcPts val="0"/>
              </a:spcAft>
              <a:buClr>
                <a:schemeClr val="lt1"/>
              </a:buClr>
              <a:buSzPts val="1400"/>
              <a:buChar char="○"/>
              <a:defRPr>
                <a:solidFill>
                  <a:schemeClr val="lt1"/>
                </a:solidFill>
              </a:defRPr>
            </a:lvl8pPr>
            <a:lvl9pPr marL="4114800" lvl="8" indent="-317500" algn="ctr">
              <a:spcBef>
                <a:spcPts val="1600"/>
              </a:spcBef>
              <a:spcAft>
                <a:spcPts val="1600"/>
              </a:spcAft>
              <a:buClr>
                <a:schemeClr val="lt1"/>
              </a:buClr>
              <a:buSzPts val="1400"/>
              <a:buChar char="■"/>
              <a:defRPr>
                <a:solidFill>
                  <a:schemeClr val="lt1"/>
                </a:solidFill>
              </a:defRPr>
            </a:lvl9pPr>
          </a:lstStyle>
          <a:p>
            <a:endParaRPr/>
          </a:p>
        </p:txBody>
      </p:sp>
      <p:sp>
        <p:nvSpPr>
          <p:cNvPr id="51" name="Google Shape;51;p1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Google Shape;53;p1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
        <p:cNvGrpSpPr/>
        <p:nvPr/>
      </p:nvGrpSpPr>
      <p:grpSpPr>
        <a:xfrm>
          <a:off x="0" y="0"/>
          <a:ext cx="0" cy="0"/>
          <a:chOff x="0" y="0"/>
          <a:chExt cx="0" cy="0"/>
        </a:xfrm>
      </p:grpSpPr>
      <p:sp>
        <p:nvSpPr>
          <p:cNvPr id="15" name="Google Shape;15;p3"/>
          <p:cNvSpPr/>
          <p:nvPr/>
        </p:nvSpPr>
        <p:spPr>
          <a:xfrm>
            <a:off x="80700" y="2651100"/>
            <a:ext cx="8982600" cy="24117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3"/>
          <p:cNvSpPr txBox="1">
            <a:spLocks noGrp="1"/>
          </p:cNvSpPr>
          <p:nvPr>
            <p:ph type="title"/>
          </p:nvPr>
        </p:nvSpPr>
        <p:spPr>
          <a:xfrm>
            <a:off x="485875" y="1714500"/>
            <a:ext cx="8183700" cy="7857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17" name="Google Shape;17;p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0" name="Google Shape;20;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1" name="Google Shape;21;p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4" name="Google Shape;24;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5" name="Google Shape;25;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6" name="Google Shape;26;p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9" name="Google Shape;29;p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0"/>
        <p:cNvGrpSpPr/>
        <p:nvPr/>
      </p:nvGrpSpPr>
      <p:grpSpPr>
        <a:xfrm>
          <a:off x="0" y="0"/>
          <a:ext cx="0" cy="0"/>
          <a:chOff x="0" y="0"/>
          <a:chExt cx="0" cy="0"/>
        </a:xfrm>
      </p:grpSpPr>
      <p:sp>
        <p:nvSpPr>
          <p:cNvPr id="31" name="Google Shape;31;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2" name="Google Shape;32;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3" name="Google Shape;33;p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rgbClr val="073763"/>
        </a:solidFill>
        <a:effectLst/>
      </p:bgPr>
    </p:bg>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490250" y="526350"/>
            <a:ext cx="5604000" cy="4090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36" name="Google Shape;36;p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solidFill>
                  <a:schemeClr val="lt1"/>
                </a:solidFill>
                <a:latin typeface="Average"/>
                <a:ea typeface="Average"/>
                <a:cs typeface="Average"/>
                <a:sym typeface="Average"/>
              </a:defRPr>
            </a:lvl1pPr>
            <a:lvl2pPr lvl="1">
              <a:buNone/>
              <a:defRPr>
                <a:solidFill>
                  <a:schemeClr val="lt1"/>
                </a:solidFill>
                <a:latin typeface="Average"/>
                <a:ea typeface="Average"/>
                <a:cs typeface="Average"/>
                <a:sym typeface="Average"/>
              </a:defRPr>
            </a:lvl2pPr>
            <a:lvl3pPr lvl="2">
              <a:buNone/>
              <a:defRPr>
                <a:solidFill>
                  <a:schemeClr val="lt1"/>
                </a:solidFill>
                <a:latin typeface="Average"/>
                <a:ea typeface="Average"/>
                <a:cs typeface="Average"/>
                <a:sym typeface="Average"/>
              </a:defRPr>
            </a:lvl3pPr>
            <a:lvl4pPr lvl="3">
              <a:buNone/>
              <a:defRPr>
                <a:solidFill>
                  <a:schemeClr val="lt1"/>
                </a:solidFill>
                <a:latin typeface="Average"/>
                <a:ea typeface="Average"/>
                <a:cs typeface="Average"/>
                <a:sym typeface="Average"/>
              </a:defRPr>
            </a:lvl4pPr>
            <a:lvl5pPr lvl="4">
              <a:buNone/>
              <a:defRPr>
                <a:solidFill>
                  <a:schemeClr val="lt1"/>
                </a:solidFill>
                <a:latin typeface="Average"/>
                <a:ea typeface="Average"/>
                <a:cs typeface="Average"/>
                <a:sym typeface="Average"/>
              </a:defRPr>
            </a:lvl5pPr>
            <a:lvl6pPr lvl="5">
              <a:buNone/>
              <a:defRPr>
                <a:solidFill>
                  <a:schemeClr val="lt1"/>
                </a:solidFill>
                <a:latin typeface="Average"/>
                <a:ea typeface="Average"/>
                <a:cs typeface="Average"/>
                <a:sym typeface="Average"/>
              </a:defRPr>
            </a:lvl6pPr>
            <a:lvl7pPr lvl="6">
              <a:buNone/>
              <a:defRPr>
                <a:solidFill>
                  <a:schemeClr val="lt1"/>
                </a:solidFill>
                <a:latin typeface="Average"/>
                <a:ea typeface="Average"/>
                <a:cs typeface="Average"/>
                <a:sym typeface="Average"/>
              </a:defRPr>
            </a:lvl7pPr>
            <a:lvl8pPr lvl="7">
              <a:buNone/>
              <a:defRPr>
                <a:solidFill>
                  <a:schemeClr val="lt1"/>
                </a:solidFill>
                <a:latin typeface="Average"/>
                <a:ea typeface="Average"/>
                <a:cs typeface="Average"/>
                <a:sym typeface="Average"/>
              </a:defRPr>
            </a:lvl8pPr>
            <a:lvl9pPr lvl="8">
              <a:buNone/>
              <a:defRPr>
                <a:solidFill>
                  <a:schemeClr val="lt1"/>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7"/>
        <p:cNvGrpSpPr/>
        <p:nvPr/>
      </p:nvGrpSpPr>
      <p:grpSpPr>
        <a:xfrm>
          <a:off x="0" y="0"/>
          <a:ext cx="0" cy="0"/>
          <a:chOff x="0" y="0"/>
          <a:chExt cx="0" cy="0"/>
        </a:xfrm>
      </p:grpSpPr>
      <p:sp>
        <p:nvSpPr>
          <p:cNvPr id="38" name="Google Shape;38;p9"/>
          <p:cNvSpPr/>
          <p:nvPr/>
        </p:nvSpPr>
        <p:spPr>
          <a:xfrm>
            <a:off x="4636800" y="80700"/>
            <a:ext cx="4426500" cy="4982100"/>
          </a:xfrm>
          <a:prstGeom prst="rect">
            <a:avLst/>
          </a:prstGeom>
          <a:solidFill>
            <a:srgbClr val="0737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9" name="Google Shape;39;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0" name="Google Shape;40;p9"/>
          <p:cNvSpPr txBox="1">
            <a:spLocks noGrp="1"/>
          </p:cNvSpPr>
          <p:nvPr>
            <p:ph type="title"/>
          </p:nvPr>
        </p:nvSpPr>
        <p:spPr>
          <a:xfrm>
            <a:off x="265500" y="1181700"/>
            <a:ext cx="4045200" cy="1533600"/>
          </a:xfrm>
          <a:prstGeom prst="rect">
            <a:avLst/>
          </a:prstGeom>
        </p:spPr>
        <p:txBody>
          <a:bodyPr spcFirstLastPara="1" wrap="square" lIns="91425" tIns="91425" rIns="91425" bIns="91425" anchor="b" anchorCtr="0">
            <a:no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41" name="Google Shape;41;p9"/>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2" name="Google Shape;42;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43" name="Google Shape;43;p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4"/>
        <p:cNvGrpSpPr/>
        <p:nvPr/>
      </p:nvGrpSpPr>
      <p:grpSpPr>
        <a:xfrm>
          <a:off x="0" y="0"/>
          <a:ext cx="0" cy="0"/>
          <a:chOff x="0" y="0"/>
          <a:chExt cx="0" cy="0"/>
        </a:xfrm>
      </p:grpSpPr>
      <p:sp>
        <p:nvSpPr>
          <p:cNvPr id="45" name="Google Shape;45;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2100"/>
              <a:buNone/>
              <a:defRPr sz="2100"/>
            </a:lvl1pPr>
          </a:lstStyle>
          <a:p>
            <a:endParaRPr/>
          </a:p>
        </p:txBody>
      </p:sp>
      <p:sp>
        <p:nvSpPr>
          <p:cNvPr id="46" name="Google Shape;46;p1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lum">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623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3000"/>
              <a:buFont typeface="Abril Fatface"/>
              <a:buNone/>
              <a:defRPr sz="3000" b="1">
                <a:solidFill>
                  <a:schemeClr val="dk2"/>
                </a:solidFill>
                <a:latin typeface="Abril Fatface"/>
                <a:ea typeface="Abril Fatface"/>
                <a:cs typeface="Abril Fatface"/>
                <a:sym typeface="Abril Fatface"/>
              </a:defRPr>
            </a:lvl1pPr>
            <a:lvl2pPr lvl="1">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2pPr>
            <a:lvl3pPr lvl="2">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3pPr>
            <a:lvl4pPr lvl="3">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4pPr>
            <a:lvl5pPr lvl="4">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5pPr>
            <a:lvl6pPr lvl="5">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6pPr>
            <a:lvl7pPr lvl="6">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7pPr>
            <a:lvl8pPr lvl="7">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8pPr>
            <a:lvl9pPr lvl="8">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lt2"/>
              </a:buClr>
              <a:buSzPts val="1800"/>
              <a:buFont typeface="Average"/>
              <a:buChar char="●"/>
              <a:defRPr sz="1800">
                <a:solidFill>
                  <a:schemeClr val="lt2"/>
                </a:solidFill>
                <a:latin typeface="Average"/>
                <a:ea typeface="Average"/>
                <a:cs typeface="Average"/>
                <a:sym typeface="Average"/>
              </a:defRPr>
            </a:lvl1pPr>
            <a:lvl2pPr marL="914400" lvl="1" indent="-317500">
              <a:lnSpc>
                <a:spcPct val="115000"/>
              </a:lnSpc>
              <a:spcBef>
                <a:spcPts val="1600"/>
              </a:spcBef>
              <a:spcAft>
                <a:spcPts val="0"/>
              </a:spcAft>
              <a:buClr>
                <a:schemeClr val="lt2"/>
              </a:buClr>
              <a:buSzPts val="1400"/>
              <a:buFont typeface="Average"/>
              <a:buChar char="○"/>
              <a:defRPr>
                <a:solidFill>
                  <a:schemeClr val="lt2"/>
                </a:solidFill>
                <a:latin typeface="Average"/>
                <a:ea typeface="Average"/>
                <a:cs typeface="Average"/>
                <a:sym typeface="Average"/>
              </a:defRPr>
            </a:lvl2pPr>
            <a:lvl3pPr marL="1371600" lvl="2" indent="-317500">
              <a:lnSpc>
                <a:spcPct val="115000"/>
              </a:lnSpc>
              <a:spcBef>
                <a:spcPts val="1600"/>
              </a:spcBef>
              <a:spcAft>
                <a:spcPts val="0"/>
              </a:spcAft>
              <a:buClr>
                <a:schemeClr val="lt2"/>
              </a:buClr>
              <a:buSzPts val="1400"/>
              <a:buFont typeface="Average"/>
              <a:buChar char="■"/>
              <a:defRPr>
                <a:solidFill>
                  <a:schemeClr val="lt2"/>
                </a:solidFill>
                <a:latin typeface="Average"/>
                <a:ea typeface="Average"/>
                <a:cs typeface="Average"/>
                <a:sym typeface="Average"/>
              </a:defRPr>
            </a:lvl3pPr>
            <a:lvl4pPr marL="1828800" lvl="3" indent="-317500">
              <a:lnSpc>
                <a:spcPct val="115000"/>
              </a:lnSpc>
              <a:spcBef>
                <a:spcPts val="1600"/>
              </a:spcBef>
              <a:spcAft>
                <a:spcPts val="0"/>
              </a:spcAft>
              <a:buClr>
                <a:schemeClr val="lt2"/>
              </a:buClr>
              <a:buSzPts val="1400"/>
              <a:buFont typeface="Average"/>
              <a:buChar char="●"/>
              <a:defRPr>
                <a:solidFill>
                  <a:schemeClr val="lt2"/>
                </a:solidFill>
                <a:latin typeface="Average"/>
                <a:ea typeface="Average"/>
                <a:cs typeface="Average"/>
                <a:sym typeface="Average"/>
              </a:defRPr>
            </a:lvl4pPr>
            <a:lvl5pPr marL="2286000" lvl="4" indent="-317500">
              <a:lnSpc>
                <a:spcPct val="115000"/>
              </a:lnSpc>
              <a:spcBef>
                <a:spcPts val="1600"/>
              </a:spcBef>
              <a:spcAft>
                <a:spcPts val="0"/>
              </a:spcAft>
              <a:buClr>
                <a:schemeClr val="lt2"/>
              </a:buClr>
              <a:buSzPts val="1400"/>
              <a:buFont typeface="Average"/>
              <a:buChar char="○"/>
              <a:defRPr>
                <a:solidFill>
                  <a:schemeClr val="lt2"/>
                </a:solidFill>
                <a:latin typeface="Average"/>
                <a:ea typeface="Average"/>
                <a:cs typeface="Average"/>
                <a:sym typeface="Average"/>
              </a:defRPr>
            </a:lvl5pPr>
            <a:lvl6pPr marL="2743200" lvl="5" indent="-317500">
              <a:lnSpc>
                <a:spcPct val="115000"/>
              </a:lnSpc>
              <a:spcBef>
                <a:spcPts val="1600"/>
              </a:spcBef>
              <a:spcAft>
                <a:spcPts val="0"/>
              </a:spcAft>
              <a:buClr>
                <a:schemeClr val="lt2"/>
              </a:buClr>
              <a:buSzPts val="1400"/>
              <a:buFont typeface="Average"/>
              <a:buChar char="■"/>
              <a:defRPr>
                <a:solidFill>
                  <a:schemeClr val="lt2"/>
                </a:solidFill>
                <a:latin typeface="Average"/>
                <a:ea typeface="Average"/>
                <a:cs typeface="Average"/>
                <a:sym typeface="Average"/>
              </a:defRPr>
            </a:lvl6pPr>
            <a:lvl7pPr marL="3200400" lvl="6" indent="-317500">
              <a:lnSpc>
                <a:spcPct val="115000"/>
              </a:lnSpc>
              <a:spcBef>
                <a:spcPts val="1600"/>
              </a:spcBef>
              <a:spcAft>
                <a:spcPts val="0"/>
              </a:spcAft>
              <a:buClr>
                <a:schemeClr val="lt2"/>
              </a:buClr>
              <a:buSzPts val="1400"/>
              <a:buFont typeface="Average"/>
              <a:buChar char="●"/>
              <a:defRPr>
                <a:solidFill>
                  <a:schemeClr val="lt2"/>
                </a:solidFill>
                <a:latin typeface="Average"/>
                <a:ea typeface="Average"/>
                <a:cs typeface="Average"/>
                <a:sym typeface="Average"/>
              </a:defRPr>
            </a:lvl7pPr>
            <a:lvl8pPr marL="3657600" lvl="7" indent="-317500">
              <a:lnSpc>
                <a:spcPct val="115000"/>
              </a:lnSpc>
              <a:spcBef>
                <a:spcPts val="1600"/>
              </a:spcBef>
              <a:spcAft>
                <a:spcPts val="0"/>
              </a:spcAft>
              <a:buClr>
                <a:schemeClr val="lt2"/>
              </a:buClr>
              <a:buSzPts val="1400"/>
              <a:buFont typeface="Average"/>
              <a:buChar char="○"/>
              <a:defRPr>
                <a:solidFill>
                  <a:schemeClr val="lt2"/>
                </a:solidFill>
                <a:latin typeface="Average"/>
                <a:ea typeface="Average"/>
                <a:cs typeface="Average"/>
                <a:sym typeface="Average"/>
              </a:defRPr>
            </a:lvl8pPr>
            <a:lvl9pPr marL="4114800" lvl="8" indent="-317500">
              <a:lnSpc>
                <a:spcPct val="115000"/>
              </a:lnSpc>
              <a:spcBef>
                <a:spcPts val="1600"/>
              </a:spcBef>
              <a:spcAft>
                <a:spcPts val="1600"/>
              </a:spcAft>
              <a:buClr>
                <a:schemeClr val="lt2"/>
              </a:buClr>
              <a:buSzPts val="1400"/>
              <a:buFont typeface="Average"/>
              <a:buChar char="■"/>
              <a:defRPr>
                <a:solidFill>
                  <a:schemeClr val="lt2"/>
                </a:solidFill>
                <a:latin typeface="Average"/>
                <a:ea typeface="Average"/>
                <a:cs typeface="Average"/>
                <a:sym typeface="Average"/>
              </a:defRPr>
            </a:lvl9pPr>
          </a:lstStyle>
          <a:p>
            <a:endParaRPr/>
          </a:p>
        </p:txBody>
      </p:sp>
      <p:sp>
        <p:nvSpPr>
          <p:cNvPr id="8" name="Google Shape;8;p1"/>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lt2"/>
                </a:solidFill>
                <a:latin typeface="Average"/>
                <a:ea typeface="Average"/>
                <a:cs typeface="Average"/>
                <a:sym typeface="Average"/>
              </a:defRPr>
            </a:lvl1pPr>
            <a:lvl2pPr lvl="1" algn="r">
              <a:buNone/>
              <a:defRPr sz="1000">
                <a:solidFill>
                  <a:schemeClr val="lt2"/>
                </a:solidFill>
                <a:latin typeface="Average"/>
                <a:ea typeface="Average"/>
                <a:cs typeface="Average"/>
                <a:sym typeface="Average"/>
              </a:defRPr>
            </a:lvl2pPr>
            <a:lvl3pPr lvl="2" algn="r">
              <a:buNone/>
              <a:defRPr sz="1000">
                <a:solidFill>
                  <a:schemeClr val="lt2"/>
                </a:solidFill>
                <a:latin typeface="Average"/>
                <a:ea typeface="Average"/>
                <a:cs typeface="Average"/>
                <a:sym typeface="Average"/>
              </a:defRPr>
            </a:lvl3pPr>
            <a:lvl4pPr lvl="3" algn="r">
              <a:buNone/>
              <a:defRPr sz="1000">
                <a:solidFill>
                  <a:schemeClr val="lt2"/>
                </a:solidFill>
                <a:latin typeface="Average"/>
                <a:ea typeface="Average"/>
                <a:cs typeface="Average"/>
                <a:sym typeface="Average"/>
              </a:defRPr>
            </a:lvl4pPr>
            <a:lvl5pPr lvl="4" algn="r">
              <a:buNone/>
              <a:defRPr sz="1000">
                <a:solidFill>
                  <a:schemeClr val="lt2"/>
                </a:solidFill>
                <a:latin typeface="Average"/>
                <a:ea typeface="Average"/>
                <a:cs typeface="Average"/>
                <a:sym typeface="Average"/>
              </a:defRPr>
            </a:lvl5pPr>
            <a:lvl6pPr lvl="5" algn="r">
              <a:buNone/>
              <a:defRPr sz="1000">
                <a:solidFill>
                  <a:schemeClr val="lt2"/>
                </a:solidFill>
                <a:latin typeface="Average"/>
                <a:ea typeface="Average"/>
                <a:cs typeface="Average"/>
                <a:sym typeface="Average"/>
              </a:defRPr>
            </a:lvl6pPr>
            <a:lvl7pPr lvl="6" algn="r">
              <a:buNone/>
              <a:defRPr sz="1000">
                <a:solidFill>
                  <a:schemeClr val="lt2"/>
                </a:solidFill>
                <a:latin typeface="Average"/>
                <a:ea typeface="Average"/>
                <a:cs typeface="Average"/>
                <a:sym typeface="Average"/>
              </a:defRPr>
            </a:lvl7pPr>
            <a:lvl8pPr lvl="7" algn="r">
              <a:buNone/>
              <a:defRPr sz="1000">
                <a:solidFill>
                  <a:schemeClr val="lt2"/>
                </a:solidFill>
                <a:latin typeface="Average"/>
                <a:ea typeface="Average"/>
                <a:cs typeface="Average"/>
                <a:sym typeface="Average"/>
              </a:defRPr>
            </a:lvl8pPr>
            <a:lvl9pPr lvl="8" algn="r">
              <a:buNone/>
              <a:defRPr sz="1000">
                <a:solidFill>
                  <a:schemeClr val="lt2"/>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hyperlink" Target="https://patch.com/new-hampshire/hampton-northhampton/north-hampton-tree-lighting" TargetMode="External"/><Relationship Id="rId5" Type="http://schemas.openxmlformats.org/officeDocument/2006/relationships/image" Target="../media/image21.png"/><Relationship Id="rId4" Type="http://schemas.openxmlformats.org/officeDocument/2006/relationships/hyperlink" Target="https://www.roadtrafficsigns.com/bike-sign/pedestrians-right-bicycles-left-sign/sku-x-r9-7.aspx"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hyperlink" Target="https://www.nh.gov/dot/org/projectdevelopment/highwaydesign/roundabouts/documents/FHWARoundaboutBrochure.pdf"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hyperlink" Target="https://images.roadtrafficsigns.com/img/lg/K/Roundabout-Ahead-With-Graphic-Sign-K-8273.gif" TargetMode="External"/><Relationship Id="rId7"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hyperlink" Target="https://images.roadtrafficsigns.com/img/lg/X/stop-ahead-sign-x-w3-1.png" TargetMode="External"/><Relationship Id="rId4" Type="http://schemas.openxmlformats.org/officeDocument/2006/relationships/hyperlink" Target="https://images.roadtrafficsigns.com/img/md/X/Traffic-Light-Ahead-Sign-X-W3-3.gif"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30.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hyperlink" Target="https://www.surveymonkey.com/r/D66F3TD" TargetMode="External"/><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mailto:lmc1035@wildcats.unh.edu"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hyperlink" Target="https://www.google.com/search?q=fender+bender&amp;rlz=1C1GCEV_enUS891&amp;sxsrf=ALeKk00ZdF68Sep2BLwC4Bu-vAPmUpBYkA:1583783901866&amp;source=lnms&amp;tbm=isch&amp;sa=X&amp;ved=2ahUKEwjZlvzmlo7oAhVsnuAKHUQtDywQ_AUoAXoECA4QAw&amp;biw=1920&amp;bih=937#imgrc=LOCDVBdqE6SqeM"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7"/>
        <p:cNvGrpSpPr/>
        <p:nvPr/>
      </p:nvGrpSpPr>
      <p:grpSpPr>
        <a:xfrm>
          <a:off x="0" y="0"/>
          <a:ext cx="0" cy="0"/>
          <a:chOff x="0" y="0"/>
          <a:chExt cx="0" cy="0"/>
        </a:xfrm>
      </p:grpSpPr>
      <p:sp>
        <p:nvSpPr>
          <p:cNvPr id="58" name="Google Shape;58;p13"/>
          <p:cNvSpPr txBox="1">
            <a:spLocks noGrp="1"/>
          </p:cNvSpPr>
          <p:nvPr>
            <p:ph type="title"/>
          </p:nvPr>
        </p:nvSpPr>
        <p:spPr>
          <a:xfrm>
            <a:off x="490250" y="526350"/>
            <a:ext cx="5453400" cy="4090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0">
                <a:latin typeface="Abril Fatface"/>
                <a:ea typeface="Abril Fatface"/>
                <a:cs typeface="Abril Fatface"/>
                <a:sym typeface="Abril Fatface"/>
              </a:rPr>
              <a:t>NH 111 &amp; NH 151 Intersection Redesign in North Hampton, NH</a:t>
            </a:r>
            <a:endParaRPr b="0">
              <a:latin typeface="Abril Fatface"/>
              <a:ea typeface="Abril Fatface"/>
              <a:cs typeface="Abril Fatface"/>
              <a:sym typeface="Abril Fatface"/>
            </a:endParaRPr>
          </a:p>
        </p:txBody>
      </p:sp>
      <p:sp>
        <p:nvSpPr>
          <p:cNvPr id="59" name="Google Shape;59;p13"/>
          <p:cNvSpPr txBox="1">
            <a:spLocks noGrp="1"/>
          </p:cNvSpPr>
          <p:nvPr>
            <p:ph type="subTitle" idx="4294967295"/>
          </p:nvPr>
        </p:nvSpPr>
        <p:spPr>
          <a:xfrm>
            <a:off x="485875" y="4100275"/>
            <a:ext cx="8183700" cy="861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1800">
                <a:solidFill>
                  <a:schemeClr val="lt1"/>
                </a:solidFill>
              </a:rPr>
              <a:t>A Civil Engineering Seni</a:t>
            </a:r>
            <a:r>
              <a:rPr lang="en">
                <a:solidFill>
                  <a:schemeClr val="lt1"/>
                </a:solidFill>
              </a:rPr>
              <a:t>or </a:t>
            </a:r>
            <a:r>
              <a:rPr lang="en" sz="1800">
                <a:solidFill>
                  <a:schemeClr val="lt1"/>
                </a:solidFill>
              </a:rPr>
              <a:t>Capstone Project </a:t>
            </a:r>
            <a:endParaRPr sz="1800">
              <a:solidFill>
                <a:schemeClr val="lt1"/>
              </a:solidFill>
            </a:endParaRPr>
          </a:p>
          <a:p>
            <a:pPr marL="0" lvl="0" indent="0" algn="l" rtl="0">
              <a:spcBef>
                <a:spcPts val="0"/>
              </a:spcBef>
              <a:spcAft>
                <a:spcPts val="0"/>
              </a:spcAft>
              <a:buNone/>
            </a:pPr>
            <a:r>
              <a:rPr lang="en">
                <a:solidFill>
                  <a:schemeClr val="lt1"/>
                </a:solidFill>
              </a:rPr>
              <a:t>Group: Liam Cullinane, Melissa Lyford, Michael Menary, Bill Nguyen</a:t>
            </a:r>
            <a:endParaRPr>
              <a:solidFill>
                <a:schemeClr val="lt1"/>
              </a:solidFill>
            </a:endParaRPr>
          </a:p>
        </p:txBody>
      </p:sp>
      <p:sp>
        <p:nvSpPr>
          <p:cNvPr id="60" name="Google Shape;60;p1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a:t>
            </a:fld>
            <a:endParaRPr/>
          </a:p>
        </p:txBody>
      </p:sp>
      <p:pic>
        <p:nvPicPr>
          <p:cNvPr id="61" name="Google Shape;61;p13"/>
          <p:cNvPicPr preferRelativeResize="0"/>
          <p:nvPr/>
        </p:nvPicPr>
        <p:blipFill>
          <a:blip r:embed="rId3">
            <a:alphaModFix/>
          </a:blip>
          <a:stretch>
            <a:fillRect/>
          </a:stretch>
        </p:blipFill>
        <p:spPr>
          <a:xfrm>
            <a:off x="5943600" y="228600"/>
            <a:ext cx="2971800" cy="2981086"/>
          </a:xfrm>
          <a:prstGeom prst="rect">
            <a:avLst/>
          </a:prstGeom>
          <a:noFill/>
          <a:ln w="28575" cap="flat" cmpd="sng">
            <a:solidFill>
              <a:srgbClr val="000000"/>
            </a:solidFill>
            <a:prstDash val="solid"/>
            <a:round/>
            <a:headEnd type="none" w="sm" len="sm"/>
            <a:tailEnd type="none" w="sm" len="sm"/>
          </a:ln>
        </p:spPr>
      </p:pic>
      <p:sp>
        <p:nvSpPr>
          <p:cNvPr id="62" name="Google Shape;62;p13"/>
          <p:cNvSpPr txBox="1"/>
          <p:nvPr/>
        </p:nvSpPr>
        <p:spPr>
          <a:xfrm>
            <a:off x="6579075" y="3441325"/>
            <a:ext cx="684000" cy="717900"/>
          </a:xfrm>
          <a:prstGeom prst="rect">
            <a:avLst/>
          </a:prstGeom>
          <a:solidFill>
            <a:srgbClr val="FFFFFF"/>
          </a:solid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Average"/>
              <a:ea typeface="Average"/>
              <a:cs typeface="Average"/>
              <a:sym typeface="Average"/>
            </a:endParaRPr>
          </a:p>
        </p:txBody>
      </p:sp>
      <p:pic>
        <p:nvPicPr>
          <p:cNvPr id="63" name="Google Shape;63;p13"/>
          <p:cNvPicPr preferRelativeResize="0"/>
          <p:nvPr/>
        </p:nvPicPr>
        <p:blipFill>
          <a:blip r:embed="rId4">
            <a:alphaModFix/>
          </a:blip>
          <a:stretch>
            <a:fillRect/>
          </a:stretch>
        </p:blipFill>
        <p:spPr>
          <a:xfrm>
            <a:off x="6321350" y="3421325"/>
            <a:ext cx="1114949" cy="757875"/>
          </a:xfrm>
          <a:prstGeom prst="rect">
            <a:avLst/>
          </a:prstGeom>
          <a:noFill/>
          <a:ln>
            <a:noFill/>
          </a:ln>
        </p:spPr>
      </p:pic>
      <p:pic>
        <p:nvPicPr>
          <p:cNvPr id="64" name="Google Shape;64;p13"/>
          <p:cNvPicPr preferRelativeResize="0"/>
          <p:nvPr/>
        </p:nvPicPr>
        <p:blipFill>
          <a:blip r:embed="rId5">
            <a:alphaModFix/>
          </a:blip>
          <a:stretch>
            <a:fillRect/>
          </a:stretch>
        </p:blipFill>
        <p:spPr>
          <a:xfrm>
            <a:off x="7591975" y="3458260"/>
            <a:ext cx="684000" cy="684000"/>
          </a:xfrm>
          <a:prstGeom prst="rect">
            <a:avLst/>
          </a:prstGeom>
          <a:noFill/>
          <a:ln w="28575" cap="flat" cmpd="sng">
            <a:solidFill>
              <a:schemeClr val="dk2"/>
            </a:solidFill>
            <a:prstDash val="solid"/>
            <a:round/>
            <a:headEnd type="none" w="sm" len="sm"/>
            <a:tailEnd type="none" w="sm" len="sm"/>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2"/>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Cost</a:t>
            </a:r>
            <a:endParaRPr/>
          </a:p>
        </p:txBody>
      </p:sp>
      <p:sp>
        <p:nvSpPr>
          <p:cNvPr id="162" name="Google Shape;162;p22"/>
          <p:cNvSpPr txBox="1">
            <a:spLocks noGrp="1"/>
          </p:cNvSpPr>
          <p:nvPr>
            <p:ph type="body" idx="1"/>
          </p:nvPr>
        </p:nvSpPr>
        <p:spPr>
          <a:xfrm>
            <a:off x="311700" y="1272338"/>
            <a:ext cx="8520600" cy="34164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rgbClr val="000000"/>
              </a:buClr>
              <a:buSzPts val="2000"/>
              <a:buChar char="➢"/>
            </a:pPr>
            <a:r>
              <a:rPr lang="en" sz="2000">
                <a:solidFill>
                  <a:srgbClr val="000000"/>
                </a:solidFill>
              </a:rPr>
              <a:t>Materials</a:t>
            </a:r>
            <a:endParaRPr sz="2000">
              <a:solidFill>
                <a:srgbClr val="000000"/>
              </a:solidFill>
            </a:endParaRPr>
          </a:p>
          <a:p>
            <a:pPr marL="457200" lvl="0" indent="-355600" algn="l" rtl="0">
              <a:spcBef>
                <a:spcPts val="1000"/>
              </a:spcBef>
              <a:spcAft>
                <a:spcPts val="0"/>
              </a:spcAft>
              <a:buClr>
                <a:srgbClr val="000000"/>
              </a:buClr>
              <a:buSzPts val="2000"/>
              <a:buChar char="➢"/>
            </a:pPr>
            <a:r>
              <a:rPr lang="en" sz="2000">
                <a:solidFill>
                  <a:srgbClr val="000000"/>
                </a:solidFill>
              </a:rPr>
              <a:t>Construction &amp; Assembly</a:t>
            </a:r>
            <a:endParaRPr sz="2000">
              <a:solidFill>
                <a:srgbClr val="000000"/>
              </a:solidFill>
            </a:endParaRPr>
          </a:p>
          <a:p>
            <a:pPr marL="457200" lvl="0" indent="-355600" algn="l" rtl="0">
              <a:spcBef>
                <a:spcPts val="1000"/>
              </a:spcBef>
              <a:spcAft>
                <a:spcPts val="0"/>
              </a:spcAft>
              <a:buClr>
                <a:srgbClr val="000000"/>
              </a:buClr>
              <a:buSzPts val="2000"/>
              <a:buChar char="➢"/>
            </a:pPr>
            <a:r>
              <a:rPr lang="en" sz="2000">
                <a:solidFill>
                  <a:srgbClr val="000000"/>
                </a:solidFill>
              </a:rPr>
              <a:t>Road Demolition &amp; Removal</a:t>
            </a:r>
            <a:endParaRPr sz="2000">
              <a:solidFill>
                <a:srgbClr val="000000"/>
              </a:solidFill>
            </a:endParaRPr>
          </a:p>
          <a:p>
            <a:pPr marL="457200" lvl="0" indent="-355600" algn="l" rtl="0">
              <a:spcBef>
                <a:spcPts val="1000"/>
              </a:spcBef>
              <a:spcAft>
                <a:spcPts val="0"/>
              </a:spcAft>
              <a:buClr>
                <a:srgbClr val="000000"/>
              </a:buClr>
              <a:buSzPts val="2000"/>
              <a:buChar char="➢"/>
            </a:pPr>
            <a:r>
              <a:rPr lang="en" sz="2000">
                <a:solidFill>
                  <a:srgbClr val="000000"/>
                </a:solidFill>
              </a:rPr>
              <a:t>Added Pavement Area</a:t>
            </a:r>
            <a:endParaRPr sz="2000">
              <a:solidFill>
                <a:srgbClr val="000000"/>
              </a:solidFill>
            </a:endParaRPr>
          </a:p>
          <a:p>
            <a:pPr marL="457200" lvl="0" indent="-355600" algn="l" rtl="0">
              <a:spcBef>
                <a:spcPts val="1000"/>
              </a:spcBef>
              <a:spcAft>
                <a:spcPts val="1000"/>
              </a:spcAft>
              <a:buClr>
                <a:srgbClr val="000000"/>
              </a:buClr>
              <a:buSzPts val="2000"/>
              <a:buChar char="➢"/>
            </a:pPr>
            <a:r>
              <a:rPr lang="en" sz="2000">
                <a:solidFill>
                  <a:srgbClr val="000000"/>
                </a:solidFill>
              </a:rPr>
              <a:t>Traffic Lights &amp; Signage</a:t>
            </a:r>
            <a:endParaRPr sz="2000">
              <a:solidFill>
                <a:srgbClr val="000000"/>
              </a:solidFill>
            </a:endParaRPr>
          </a:p>
        </p:txBody>
      </p:sp>
      <p:sp>
        <p:nvSpPr>
          <p:cNvPr id="163" name="Google Shape;163;p2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a:t>
            </a:fld>
            <a:endParaRPr/>
          </a:p>
        </p:txBody>
      </p:sp>
      <p:pic>
        <p:nvPicPr>
          <p:cNvPr id="164" name="Google Shape;164;p22"/>
          <p:cNvPicPr preferRelativeResize="0"/>
          <p:nvPr/>
        </p:nvPicPr>
        <p:blipFill>
          <a:blip r:embed="rId3">
            <a:alphaModFix/>
          </a:blip>
          <a:stretch>
            <a:fillRect/>
          </a:stretch>
        </p:blipFill>
        <p:spPr>
          <a:xfrm>
            <a:off x="5024700" y="445025"/>
            <a:ext cx="3807601" cy="2539625"/>
          </a:xfrm>
          <a:prstGeom prst="rect">
            <a:avLst/>
          </a:prstGeom>
          <a:noFill/>
          <a:ln w="28575" cap="flat" cmpd="sng">
            <a:solidFill>
              <a:srgbClr val="000000"/>
            </a:solidFill>
            <a:prstDash val="solid"/>
            <a:round/>
            <a:headEnd type="none" w="sm" len="sm"/>
            <a:tailEnd type="none" w="sm" len="sm"/>
          </a:ln>
        </p:spPr>
      </p:pic>
      <p:pic>
        <p:nvPicPr>
          <p:cNvPr id="165" name="Google Shape;165;p22"/>
          <p:cNvPicPr preferRelativeResize="0"/>
          <p:nvPr/>
        </p:nvPicPr>
        <p:blipFill>
          <a:blip r:embed="rId4">
            <a:alphaModFix/>
          </a:blip>
          <a:stretch>
            <a:fillRect/>
          </a:stretch>
        </p:blipFill>
        <p:spPr>
          <a:xfrm>
            <a:off x="4572000" y="3484200"/>
            <a:ext cx="2140150" cy="1204550"/>
          </a:xfrm>
          <a:prstGeom prst="rect">
            <a:avLst/>
          </a:prstGeom>
          <a:noFill/>
          <a:ln w="28575" cap="flat" cmpd="sng">
            <a:solidFill>
              <a:srgbClr val="000000"/>
            </a:solidFill>
            <a:prstDash val="solid"/>
            <a:round/>
            <a:headEnd type="none" w="sm" len="sm"/>
            <a:tailEnd type="none" w="sm" len="sm"/>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3"/>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Environmental Impact</a:t>
            </a:r>
            <a:endParaRPr/>
          </a:p>
        </p:txBody>
      </p:sp>
      <p:sp>
        <p:nvSpPr>
          <p:cNvPr id="171" name="Google Shape;171;p23"/>
          <p:cNvSpPr txBox="1">
            <a:spLocks noGrp="1"/>
          </p:cNvSpPr>
          <p:nvPr>
            <p:ph type="body" idx="1"/>
          </p:nvPr>
        </p:nvSpPr>
        <p:spPr>
          <a:xfrm>
            <a:off x="311700" y="1152475"/>
            <a:ext cx="4047300" cy="34164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rgbClr val="000000"/>
              </a:buClr>
              <a:buSzPts val="2000"/>
              <a:buChar char="❏"/>
            </a:pPr>
            <a:r>
              <a:rPr lang="en" sz="2000">
                <a:solidFill>
                  <a:srgbClr val="000000"/>
                </a:solidFill>
              </a:rPr>
              <a:t>New Areas of Paved Road versus Removed Road</a:t>
            </a:r>
            <a:endParaRPr sz="2000">
              <a:solidFill>
                <a:srgbClr val="000000"/>
              </a:solidFill>
            </a:endParaRPr>
          </a:p>
          <a:p>
            <a:pPr marL="457200" lvl="0" indent="-355600" algn="l" rtl="0">
              <a:spcBef>
                <a:spcPts val="1600"/>
              </a:spcBef>
              <a:spcAft>
                <a:spcPts val="0"/>
              </a:spcAft>
              <a:buClr>
                <a:srgbClr val="000000"/>
              </a:buClr>
              <a:buSzPts val="2000"/>
              <a:buChar char="❏"/>
            </a:pPr>
            <a:r>
              <a:rPr lang="en" sz="2000">
                <a:solidFill>
                  <a:srgbClr val="000000"/>
                </a:solidFill>
              </a:rPr>
              <a:t>Road Encroachment on Wetlands</a:t>
            </a:r>
            <a:endParaRPr sz="2000">
              <a:solidFill>
                <a:srgbClr val="000000"/>
              </a:solidFill>
            </a:endParaRPr>
          </a:p>
          <a:p>
            <a:pPr marL="0" lvl="0" indent="0" algn="l" rtl="0">
              <a:spcBef>
                <a:spcPts val="1600"/>
              </a:spcBef>
              <a:spcAft>
                <a:spcPts val="1600"/>
              </a:spcAft>
              <a:buNone/>
            </a:pPr>
            <a:endParaRPr sz="2000"/>
          </a:p>
        </p:txBody>
      </p:sp>
      <p:sp>
        <p:nvSpPr>
          <p:cNvPr id="172" name="Google Shape;172;p2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11</a:t>
            </a:fld>
            <a:endParaRPr/>
          </a:p>
        </p:txBody>
      </p:sp>
      <p:pic>
        <p:nvPicPr>
          <p:cNvPr id="173" name="Google Shape;173;p23"/>
          <p:cNvPicPr preferRelativeResize="0"/>
          <p:nvPr/>
        </p:nvPicPr>
        <p:blipFill>
          <a:blip r:embed="rId3">
            <a:alphaModFix/>
          </a:blip>
          <a:stretch>
            <a:fillRect/>
          </a:stretch>
        </p:blipFill>
        <p:spPr>
          <a:xfrm>
            <a:off x="4859500" y="1114375"/>
            <a:ext cx="3972800" cy="2914750"/>
          </a:xfrm>
          <a:prstGeom prst="rect">
            <a:avLst/>
          </a:prstGeom>
          <a:noFill/>
          <a:ln w="28575" cap="flat" cmpd="sng">
            <a:solidFill>
              <a:srgbClr val="000000"/>
            </a:solidFill>
            <a:prstDash val="solid"/>
            <a:round/>
            <a:headEnd type="none" w="sm" len="sm"/>
            <a:tailEnd type="none" w="sm" len="sm"/>
          </a:ln>
        </p:spPr>
      </p:pic>
      <p:pic>
        <p:nvPicPr>
          <p:cNvPr id="174" name="Google Shape;174;p23"/>
          <p:cNvPicPr preferRelativeResize="0"/>
          <p:nvPr/>
        </p:nvPicPr>
        <p:blipFill>
          <a:blip r:embed="rId4">
            <a:alphaModFix/>
          </a:blip>
          <a:stretch>
            <a:fillRect/>
          </a:stretch>
        </p:blipFill>
        <p:spPr>
          <a:xfrm>
            <a:off x="7384500" y="4832744"/>
            <a:ext cx="914400" cy="175565"/>
          </a:xfrm>
          <a:prstGeom prst="rect">
            <a:avLst/>
          </a:prstGeom>
          <a:noFill/>
          <a:ln>
            <a:noFill/>
          </a:ln>
        </p:spPr>
      </p:pic>
      <p:sp>
        <p:nvSpPr>
          <p:cNvPr id="175" name="Google Shape;175;p23"/>
          <p:cNvSpPr txBox="1"/>
          <p:nvPr/>
        </p:nvSpPr>
        <p:spPr>
          <a:xfrm>
            <a:off x="6332400" y="4697475"/>
            <a:ext cx="1052100" cy="4461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900">
                <a:solidFill>
                  <a:srgbClr val="B7B7B7"/>
                </a:solidFill>
                <a:latin typeface="Average"/>
                <a:ea typeface="Average"/>
                <a:cs typeface="Average"/>
                <a:sym typeface="Average"/>
              </a:rPr>
              <a:t>Screen grab from</a:t>
            </a:r>
            <a:endParaRPr sz="900">
              <a:solidFill>
                <a:srgbClr val="B7B7B7"/>
              </a:solidFill>
              <a:latin typeface="Average"/>
              <a:ea typeface="Average"/>
              <a:cs typeface="Average"/>
              <a:sym typeface="Average"/>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4"/>
          <p:cNvSpPr txBox="1">
            <a:spLocks noGrp="1"/>
          </p:cNvSpPr>
          <p:nvPr>
            <p:ph type="body" idx="2"/>
          </p:nvPr>
        </p:nvSpPr>
        <p:spPr>
          <a:xfrm>
            <a:off x="4832400" y="1373275"/>
            <a:ext cx="3999900" cy="31956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solidFill>
                  <a:srgbClr val="000000"/>
                </a:solidFill>
              </a:rPr>
              <a:t>Simply a </a:t>
            </a:r>
            <a:r>
              <a:rPr lang="en" u="sng">
                <a:solidFill>
                  <a:srgbClr val="000000"/>
                </a:solidFill>
              </a:rPr>
              <a:t>Yes</a:t>
            </a:r>
            <a:r>
              <a:rPr lang="en">
                <a:solidFill>
                  <a:srgbClr val="000000"/>
                </a:solidFill>
              </a:rPr>
              <a:t> or </a:t>
            </a:r>
            <a:r>
              <a:rPr lang="en" u="sng">
                <a:solidFill>
                  <a:srgbClr val="000000"/>
                </a:solidFill>
              </a:rPr>
              <a:t>No</a:t>
            </a:r>
            <a:r>
              <a:rPr lang="en">
                <a:solidFill>
                  <a:srgbClr val="000000"/>
                </a:solidFill>
              </a:rPr>
              <a:t> question, does the alternative affect the current historical site, North Hampton Bandstand? </a:t>
            </a:r>
            <a:endParaRPr>
              <a:solidFill>
                <a:srgbClr val="000000"/>
              </a:solidFill>
            </a:endParaRPr>
          </a:p>
        </p:txBody>
      </p:sp>
      <p:sp>
        <p:nvSpPr>
          <p:cNvPr id="181" name="Google Shape;181;p24"/>
          <p:cNvSpPr txBox="1">
            <a:spLocks noGrp="1"/>
          </p:cNvSpPr>
          <p:nvPr>
            <p:ph type="title"/>
          </p:nvPr>
        </p:nvSpPr>
        <p:spPr>
          <a:xfrm>
            <a:off x="311700" y="445025"/>
            <a:ext cx="3999900" cy="623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Pedestrian, Bicycle Accommodation </a:t>
            </a:r>
            <a:endParaRPr/>
          </a:p>
        </p:txBody>
      </p:sp>
      <p:sp>
        <p:nvSpPr>
          <p:cNvPr id="182" name="Google Shape;182;p24"/>
          <p:cNvSpPr txBox="1">
            <a:spLocks noGrp="1"/>
          </p:cNvSpPr>
          <p:nvPr>
            <p:ph type="body" idx="1"/>
          </p:nvPr>
        </p:nvSpPr>
        <p:spPr>
          <a:xfrm>
            <a:off x="311700" y="1373300"/>
            <a:ext cx="3999900" cy="31956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solidFill>
                  <a:srgbClr val="000000"/>
                </a:solidFill>
              </a:rPr>
              <a:t>Simply a </a:t>
            </a:r>
            <a:r>
              <a:rPr lang="en" u="sng">
                <a:solidFill>
                  <a:srgbClr val="000000"/>
                </a:solidFill>
              </a:rPr>
              <a:t>Yes</a:t>
            </a:r>
            <a:r>
              <a:rPr lang="en">
                <a:solidFill>
                  <a:srgbClr val="000000"/>
                </a:solidFill>
              </a:rPr>
              <a:t> or </a:t>
            </a:r>
            <a:r>
              <a:rPr lang="en" u="sng">
                <a:solidFill>
                  <a:srgbClr val="000000"/>
                </a:solidFill>
              </a:rPr>
              <a:t>No</a:t>
            </a:r>
            <a:r>
              <a:rPr lang="en">
                <a:solidFill>
                  <a:srgbClr val="000000"/>
                </a:solidFill>
              </a:rPr>
              <a:t> question, does the alternative accommodate both pedestrian and bicycle access to and around the intersection? </a:t>
            </a:r>
            <a:endParaRPr>
              <a:solidFill>
                <a:srgbClr val="000000"/>
              </a:solidFill>
            </a:endParaRPr>
          </a:p>
        </p:txBody>
      </p:sp>
      <p:sp>
        <p:nvSpPr>
          <p:cNvPr id="183" name="Google Shape;183;p2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12</a:t>
            </a:fld>
            <a:endParaRPr/>
          </a:p>
        </p:txBody>
      </p:sp>
      <p:pic>
        <p:nvPicPr>
          <p:cNvPr id="184" name="Google Shape;184;p24"/>
          <p:cNvPicPr preferRelativeResize="0"/>
          <p:nvPr/>
        </p:nvPicPr>
        <p:blipFill>
          <a:blip r:embed="rId3">
            <a:alphaModFix/>
          </a:blip>
          <a:stretch>
            <a:fillRect/>
          </a:stretch>
        </p:blipFill>
        <p:spPr>
          <a:xfrm>
            <a:off x="1624288" y="2473425"/>
            <a:ext cx="1374717" cy="2057400"/>
          </a:xfrm>
          <a:prstGeom prst="rect">
            <a:avLst/>
          </a:prstGeom>
          <a:noFill/>
          <a:ln>
            <a:noFill/>
          </a:ln>
        </p:spPr>
      </p:pic>
      <p:sp>
        <p:nvSpPr>
          <p:cNvPr id="185" name="Google Shape;185;p24"/>
          <p:cNvSpPr txBox="1"/>
          <p:nvPr/>
        </p:nvSpPr>
        <p:spPr>
          <a:xfrm>
            <a:off x="668700" y="4645125"/>
            <a:ext cx="3285900" cy="318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00" u="sng">
                <a:solidFill>
                  <a:srgbClr val="B7B7B7"/>
                </a:solidFill>
                <a:latin typeface="Average"/>
                <a:ea typeface="Average"/>
                <a:cs typeface="Average"/>
                <a:sym typeface="Average"/>
                <a:hlinkClick r:id="rId4"/>
              </a:rPr>
              <a:t>https://www.roadtrafficsigns.com/bike-sign/pedestrians-right-bicycles-left-sign/sku-x-r9-7.aspx</a:t>
            </a:r>
            <a:endParaRPr sz="900">
              <a:solidFill>
                <a:srgbClr val="B7B7B7"/>
              </a:solidFill>
              <a:latin typeface="Average"/>
              <a:ea typeface="Average"/>
              <a:cs typeface="Average"/>
              <a:sym typeface="Average"/>
            </a:endParaRPr>
          </a:p>
        </p:txBody>
      </p:sp>
      <p:sp>
        <p:nvSpPr>
          <p:cNvPr id="186" name="Google Shape;186;p24"/>
          <p:cNvSpPr txBox="1">
            <a:spLocks noGrp="1"/>
          </p:cNvSpPr>
          <p:nvPr>
            <p:ph type="title"/>
          </p:nvPr>
        </p:nvSpPr>
        <p:spPr>
          <a:xfrm>
            <a:off x="4832400" y="445025"/>
            <a:ext cx="3999900" cy="623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Preserving Historical Sites</a:t>
            </a:r>
            <a:endParaRPr/>
          </a:p>
        </p:txBody>
      </p:sp>
      <p:pic>
        <p:nvPicPr>
          <p:cNvPr id="187" name="Google Shape;187;p24"/>
          <p:cNvPicPr preferRelativeResize="0"/>
          <p:nvPr/>
        </p:nvPicPr>
        <p:blipFill>
          <a:blip r:embed="rId5">
            <a:alphaModFix/>
          </a:blip>
          <a:stretch>
            <a:fillRect/>
          </a:stretch>
        </p:blipFill>
        <p:spPr>
          <a:xfrm>
            <a:off x="5300728" y="2359125"/>
            <a:ext cx="3063240" cy="2286000"/>
          </a:xfrm>
          <a:prstGeom prst="rect">
            <a:avLst/>
          </a:prstGeom>
          <a:noFill/>
          <a:ln>
            <a:noFill/>
          </a:ln>
        </p:spPr>
      </p:pic>
      <p:sp>
        <p:nvSpPr>
          <p:cNvPr id="188" name="Google Shape;188;p24"/>
          <p:cNvSpPr txBox="1"/>
          <p:nvPr/>
        </p:nvSpPr>
        <p:spPr>
          <a:xfrm>
            <a:off x="5300725" y="4645125"/>
            <a:ext cx="3063300" cy="318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00" u="sng">
                <a:solidFill>
                  <a:srgbClr val="B7B7B7"/>
                </a:solidFill>
                <a:latin typeface="Average"/>
                <a:ea typeface="Average"/>
                <a:cs typeface="Average"/>
                <a:sym typeface="Average"/>
                <a:hlinkClick r:id="rId6"/>
              </a:rPr>
              <a:t>https://patch.com/new-hampshire/hampton-northhampton/north-hampton-tree-lighting</a:t>
            </a:r>
            <a:endParaRPr sz="900">
              <a:solidFill>
                <a:srgbClr val="B7B7B7"/>
              </a:solidFill>
              <a:latin typeface="Average"/>
              <a:ea typeface="Average"/>
              <a:cs typeface="Average"/>
              <a:sym typeface="Average"/>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25"/>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Safety</a:t>
            </a:r>
            <a:endParaRPr/>
          </a:p>
        </p:txBody>
      </p:sp>
      <p:sp>
        <p:nvSpPr>
          <p:cNvPr id="194" name="Google Shape;194;p25"/>
          <p:cNvSpPr txBox="1">
            <a:spLocks noGrp="1"/>
          </p:cNvSpPr>
          <p:nvPr>
            <p:ph type="body" idx="1"/>
          </p:nvPr>
        </p:nvSpPr>
        <p:spPr>
          <a:xfrm>
            <a:off x="311700" y="1152475"/>
            <a:ext cx="42603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accent1"/>
                </a:solidFill>
              </a:rPr>
              <a:t>What do we mean by safety?</a:t>
            </a:r>
            <a:endParaRPr>
              <a:solidFill>
                <a:schemeClr val="accent1"/>
              </a:solidFill>
            </a:endParaRPr>
          </a:p>
          <a:p>
            <a:pPr marL="457200" lvl="0" indent="-342900" algn="l" rtl="0">
              <a:spcBef>
                <a:spcPts val="1000"/>
              </a:spcBef>
              <a:spcAft>
                <a:spcPts val="0"/>
              </a:spcAft>
              <a:buSzPts val="1800"/>
              <a:buChar char="★"/>
            </a:pPr>
            <a:r>
              <a:rPr lang="en" b="1">
                <a:solidFill>
                  <a:schemeClr val="accent1"/>
                </a:solidFill>
              </a:rPr>
              <a:t>Projected crashes</a:t>
            </a:r>
            <a:endParaRPr b="1">
              <a:solidFill>
                <a:schemeClr val="accent1"/>
              </a:solidFill>
            </a:endParaRPr>
          </a:p>
          <a:p>
            <a:pPr marL="457200" lvl="0" indent="-342900" algn="l" rtl="0">
              <a:spcBef>
                <a:spcPts val="1000"/>
              </a:spcBef>
              <a:spcAft>
                <a:spcPts val="0"/>
              </a:spcAft>
              <a:buSzPts val="1800"/>
              <a:buChar char="★"/>
            </a:pPr>
            <a:r>
              <a:rPr lang="en" b="1">
                <a:solidFill>
                  <a:schemeClr val="accent1"/>
                </a:solidFill>
              </a:rPr>
              <a:t>Points of conflict</a:t>
            </a:r>
            <a:endParaRPr b="1">
              <a:solidFill>
                <a:schemeClr val="accent1"/>
              </a:solidFill>
            </a:endParaRPr>
          </a:p>
          <a:p>
            <a:pPr marL="457200" lvl="0" indent="-342900" algn="l" rtl="0">
              <a:spcBef>
                <a:spcPts val="1000"/>
              </a:spcBef>
              <a:spcAft>
                <a:spcPts val="1000"/>
              </a:spcAft>
              <a:buSzPts val="1800"/>
              <a:buChar char="★"/>
            </a:pPr>
            <a:r>
              <a:rPr lang="en" b="1">
                <a:solidFill>
                  <a:schemeClr val="accent1"/>
                </a:solidFill>
              </a:rPr>
              <a:t>Simplification of Intersection</a:t>
            </a:r>
            <a:endParaRPr b="1">
              <a:solidFill>
                <a:schemeClr val="accent1"/>
              </a:solidFill>
            </a:endParaRPr>
          </a:p>
        </p:txBody>
      </p:sp>
      <p:sp>
        <p:nvSpPr>
          <p:cNvPr id="195" name="Google Shape;195;p2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a:t>
            </a:fld>
            <a:endParaRPr/>
          </a:p>
        </p:txBody>
      </p:sp>
      <p:pic>
        <p:nvPicPr>
          <p:cNvPr id="196" name="Google Shape;196;p25"/>
          <p:cNvPicPr preferRelativeResize="0"/>
          <p:nvPr/>
        </p:nvPicPr>
        <p:blipFill>
          <a:blip r:embed="rId3">
            <a:alphaModFix/>
          </a:blip>
          <a:stretch>
            <a:fillRect/>
          </a:stretch>
        </p:blipFill>
        <p:spPr>
          <a:xfrm>
            <a:off x="4714250" y="1105250"/>
            <a:ext cx="3970025" cy="2207700"/>
          </a:xfrm>
          <a:prstGeom prst="rect">
            <a:avLst/>
          </a:prstGeom>
          <a:noFill/>
          <a:ln>
            <a:noFill/>
          </a:ln>
        </p:spPr>
      </p:pic>
      <p:sp>
        <p:nvSpPr>
          <p:cNvPr id="197" name="Google Shape;197;p25"/>
          <p:cNvSpPr txBox="1"/>
          <p:nvPr/>
        </p:nvSpPr>
        <p:spPr>
          <a:xfrm>
            <a:off x="2686450" y="4726400"/>
            <a:ext cx="6145800" cy="3183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900" u="sng">
                <a:solidFill>
                  <a:srgbClr val="B7B7B7"/>
                </a:solidFill>
                <a:latin typeface="Average"/>
                <a:ea typeface="Average"/>
                <a:cs typeface="Average"/>
                <a:sym typeface="Average"/>
                <a:hlinkClick r:id="rId4"/>
              </a:rPr>
              <a:t>https://www.nh.gov/dot/org/projectdevelopment/highwaydesign/roundabouts/documents/FHWARoundaboutBrochure.pdf</a:t>
            </a:r>
            <a:endParaRPr sz="900">
              <a:solidFill>
                <a:srgbClr val="B7B7B7"/>
              </a:solidFill>
              <a:latin typeface="Average"/>
              <a:ea typeface="Average"/>
              <a:cs typeface="Average"/>
              <a:sym typeface="Average"/>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26"/>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Traffic Operation</a:t>
            </a:r>
            <a:endParaRPr/>
          </a:p>
        </p:txBody>
      </p:sp>
      <p:sp>
        <p:nvSpPr>
          <p:cNvPr id="203" name="Google Shape;203;p26"/>
          <p:cNvSpPr txBox="1">
            <a:spLocks noGrp="1"/>
          </p:cNvSpPr>
          <p:nvPr>
            <p:ph type="body" idx="1"/>
          </p:nvPr>
        </p:nvSpPr>
        <p:spPr>
          <a:xfrm>
            <a:off x="311700" y="1152475"/>
            <a:ext cx="4260300" cy="3416400"/>
          </a:xfrm>
          <a:prstGeom prst="rect">
            <a:avLst/>
          </a:prstGeom>
        </p:spPr>
        <p:txBody>
          <a:bodyPr spcFirstLastPara="1" wrap="square" lIns="91425" tIns="91425" rIns="91425" bIns="91425" anchor="t" anchorCtr="0">
            <a:noAutofit/>
          </a:bodyPr>
          <a:lstStyle/>
          <a:p>
            <a:pPr marL="342900" lvl="0" indent="-215900" algn="l" rtl="0">
              <a:lnSpc>
                <a:spcPct val="125000"/>
              </a:lnSpc>
              <a:spcBef>
                <a:spcPts val="0"/>
              </a:spcBef>
              <a:spcAft>
                <a:spcPts val="0"/>
              </a:spcAft>
              <a:buClr>
                <a:schemeClr val="accent1"/>
              </a:buClr>
              <a:buSzPts val="1600"/>
              <a:buChar char="➢"/>
            </a:pPr>
            <a:r>
              <a:rPr lang="en" sz="1600">
                <a:solidFill>
                  <a:schemeClr val="accent1"/>
                </a:solidFill>
              </a:rPr>
              <a:t>Does the improved intersection reduce congestion and encourage traffic flow? </a:t>
            </a:r>
            <a:endParaRPr sz="1600">
              <a:solidFill>
                <a:schemeClr val="accent1"/>
              </a:solidFill>
            </a:endParaRPr>
          </a:p>
          <a:p>
            <a:pPr marL="0" lvl="0" indent="0" algn="l" rtl="0">
              <a:lnSpc>
                <a:spcPct val="125000"/>
              </a:lnSpc>
              <a:spcBef>
                <a:spcPts val="0"/>
              </a:spcBef>
              <a:spcAft>
                <a:spcPts val="0"/>
              </a:spcAft>
              <a:buNone/>
            </a:pPr>
            <a:endParaRPr sz="1600">
              <a:solidFill>
                <a:schemeClr val="accent1"/>
              </a:solidFill>
            </a:endParaRPr>
          </a:p>
          <a:p>
            <a:pPr marL="0" lvl="0" indent="0" algn="l" rtl="0">
              <a:lnSpc>
                <a:spcPct val="125000"/>
              </a:lnSpc>
              <a:spcBef>
                <a:spcPts val="0"/>
              </a:spcBef>
              <a:spcAft>
                <a:spcPts val="0"/>
              </a:spcAft>
              <a:buNone/>
            </a:pPr>
            <a:r>
              <a:rPr lang="en" b="1">
                <a:solidFill>
                  <a:schemeClr val="accent1"/>
                </a:solidFill>
              </a:rPr>
              <a:t>Level of Service:</a:t>
            </a:r>
            <a:r>
              <a:rPr lang="en">
                <a:solidFill>
                  <a:schemeClr val="accent1"/>
                </a:solidFill>
              </a:rPr>
              <a:t> </a:t>
            </a:r>
            <a:r>
              <a:rPr lang="en" sz="1600">
                <a:solidFill>
                  <a:schemeClr val="accent1"/>
                </a:solidFill>
              </a:rPr>
              <a:t>used to analyze roadways and intersections by categorizing traffic flow based on performance measures</a:t>
            </a:r>
            <a:endParaRPr sz="1600">
              <a:solidFill>
                <a:schemeClr val="accent1"/>
              </a:solidFill>
            </a:endParaRPr>
          </a:p>
          <a:p>
            <a:pPr marL="457200" lvl="0" indent="-330200" algn="l" rtl="0">
              <a:lnSpc>
                <a:spcPct val="125000"/>
              </a:lnSpc>
              <a:spcBef>
                <a:spcPts val="0"/>
              </a:spcBef>
              <a:spcAft>
                <a:spcPts val="0"/>
              </a:spcAft>
              <a:buClr>
                <a:schemeClr val="accent1"/>
              </a:buClr>
              <a:buSzPts val="1600"/>
              <a:buChar char="✓"/>
            </a:pPr>
            <a:r>
              <a:rPr lang="en" sz="1600">
                <a:solidFill>
                  <a:schemeClr val="accent1"/>
                </a:solidFill>
              </a:rPr>
              <a:t>Vehicle speed</a:t>
            </a:r>
            <a:endParaRPr sz="1600">
              <a:solidFill>
                <a:schemeClr val="accent1"/>
              </a:solidFill>
            </a:endParaRPr>
          </a:p>
          <a:p>
            <a:pPr marL="457200" lvl="0" indent="-330200" algn="l" rtl="0">
              <a:lnSpc>
                <a:spcPct val="125000"/>
              </a:lnSpc>
              <a:spcBef>
                <a:spcPts val="0"/>
              </a:spcBef>
              <a:spcAft>
                <a:spcPts val="0"/>
              </a:spcAft>
              <a:buClr>
                <a:schemeClr val="accent1"/>
              </a:buClr>
              <a:buSzPts val="1600"/>
              <a:buChar char="✓"/>
            </a:pPr>
            <a:r>
              <a:rPr lang="en" sz="1600">
                <a:solidFill>
                  <a:schemeClr val="accent1"/>
                </a:solidFill>
              </a:rPr>
              <a:t>Density</a:t>
            </a:r>
            <a:endParaRPr sz="1600">
              <a:solidFill>
                <a:schemeClr val="accent1"/>
              </a:solidFill>
            </a:endParaRPr>
          </a:p>
          <a:p>
            <a:pPr marL="457200" lvl="0" indent="-330200" algn="l" rtl="0">
              <a:lnSpc>
                <a:spcPct val="125000"/>
              </a:lnSpc>
              <a:spcBef>
                <a:spcPts val="0"/>
              </a:spcBef>
              <a:spcAft>
                <a:spcPts val="0"/>
              </a:spcAft>
              <a:buClr>
                <a:schemeClr val="accent1"/>
              </a:buClr>
              <a:buSzPts val="1600"/>
              <a:buChar char="✓"/>
            </a:pPr>
            <a:r>
              <a:rPr lang="en" sz="1600">
                <a:solidFill>
                  <a:schemeClr val="accent1"/>
                </a:solidFill>
              </a:rPr>
              <a:t>Congestion </a:t>
            </a:r>
            <a:endParaRPr sz="1400">
              <a:solidFill>
                <a:schemeClr val="accent1"/>
              </a:solidFill>
            </a:endParaRPr>
          </a:p>
        </p:txBody>
      </p:sp>
      <p:sp>
        <p:nvSpPr>
          <p:cNvPr id="204" name="Google Shape;204;p2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14</a:t>
            </a:fld>
            <a:endParaRPr/>
          </a:p>
        </p:txBody>
      </p:sp>
      <p:sp>
        <p:nvSpPr>
          <p:cNvPr id="205" name="Google Shape;205;p26"/>
          <p:cNvSpPr txBox="1"/>
          <p:nvPr/>
        </p:nvSpPr>
        <p:spPr>
          <a:xfrm>
            <a:off x="4258400" y="4400625"/>
            <a:ext cx="4788300" cy="569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900" u="sng">
                <a:solidFill>
                  <a:srgbClr val="B7B7B7"/>
                </a:solidFill>
                <a:latin typeface="Average"/>
                <a:ea typeface="Average"/>
                <a:cs typeface="Average"/>
                <a:sym typeface="Average"/>
                <a:hlinkClick r:id="rId3"/>
              </a:rPr>
              <a:t>https://images.roadtrafficsigns.com/img/lg/K/Roundabout-Ahead-With-Graphic-Sign-K-8273.gif</a:t>
            </a:r>
            <a:r>
              <a:rPr lang="en" sz="900">
                <a:solidFill>
                  <a:srgbClr val="B7B7B7"/>
                </a:solidFill>
                <a:latin typeface="Average"/>
                <a:ea typeface="Average"/>
                <a:cs typeface="Average"/>
                <a:sym typeface="Average"/>
              </a:rPr>
              <a:t> </a:t>
            </a:r>
            <a:endParaRPr sz="900">
              <a:solidFill>
                <a:srgbClr val="B7B7B7"/>
              </a:solidFill>
              <a:latin typeface="Average"/>
              <a:ea typeface="Average"/>
              <a:cs typeface="Average"/>
              <a:sym typeface="Average"/>
            </a:endParaRPr>
          </a:p>
          <a:p>
            <a:pPr marL="0" lvl="0" indent="0" algn="l" rtl="0">
              <a:spcBef>
                <a:spcPts val="0"/>
              </a:spcBef>
              <a:spcAft>
                <a:spcPts val="0"/>
              </a:spcAft>
              <a:buNone/>
            </a:pPr>
            <a:r>
              <a:rPr lang="en" sz="900" u="sng">
                <a:solidFill>
                  <a:srgbClr val="B7B7B7"/>
                </a:solidFill>
                <a:latin typeface="Average"/>
                <a:ea typeface="Average"/>
                <a:cs typeface="Average"/>
                <a:sym typeface="Average"/>
                <a:hlinkClick r:id="rId4"/>
              </a:rPr>
              <a:t>https://images.roadtrafficsigns.com/img/md/X/Traffic-Light-Ahead-Sign-X-W3-3.gif</a:t>
            </a:r>
            <a:r>
              <a:rPr lang="en" sz="900">
                <a:solidFill>
                  <a:srgbClr val="B7B7B7"/>
                </a:solidFill>
                <a:latin typeface="Average"/>
                <a:ea typeface="Average"/>
                <a:cs typeface="Average"/>
                <a:sym typeface="Average"/>
              </a:rPr>
              <a:t> </a:t>
            </a:r>
            <a:endParaRPr sz="900">
              <a:solidFill>
                <a:srgbClr val="B7B7B7"/>
              </a:solidFill>
              <a:latin typeface="Average"/>
              <a:ea typeface="Average"/>
              <a:cs typeface="Average"/>
              <a:sym typeface="Average"/>
            </a:endParaRPr>
          </a:p>
          <a:p>
            <a:pPr marL="0" lvl="0" indent="0" algn="l" rtl="0">
              <a:spcBef>
                <a:spcPts val="0"/>
              </a:spcBef>
              <a:spcAft>
                <a:spcPts val="0"/>
              </a:spcAft>
              <a:buNone/>
            </a:pPr>
            <a:r>
              <a:rPr lang="en" sz="900" u="sng">
                <a:solidFill>
                  <a:srgbClr val="B7B7B7"/>
                </a:solidFill>
                <a:latin typeface="Average"/>
                <a:ea typeface="Average"/>
                <a:cs typeface="Average"/>
                <a:sym typeface="Average"/>
                <a:hlinkClick r:id="rId5"/>
              </a:rPr>
              <a:t>https://images.roadtrafficsigns.com/img/lg/X/stop-ahead-sign-x-w3-1.png</a:t>
            </a:r>
            <a:endParaRPr sz="900">
              <a:solidFill>
                <a:srgbClr val="B7B7B7"/>
              </a:solidFill>
              <a:latin typeface="Average"/>
              <a:ea typeface="Average"/>
              <a:cs typeface="Average"/>
              <a:sym typeface="Average"/>
            </a:endParaRPr>
          </a:p>
        </p:txBody>
      </p:sp>
      <p:pic>
        <p:nvPicPr>
          <p:cNvPr id="206" name="Google Shape;206;p26"/>
          <p:cNvPicPr preferRelativeResize="0"/>
          <p:nvPr/>
        </p:nvPicPr>
        <p:blipFill>
          <a:blip r:embed="rId6">
            <a:alphaModFix/>
          </a:blip>
          <a:stretch>
            <a:fillRect/>
          </a:stretch>
        </p:blipFill>
        <p:spPr>
          <a:xfrm>
            <a:off x="4949225" y="742875"/>
            <a:ext cx="1828800" cy="1828800"/>
          </a:xfrm>
          <a:prstGeom prst="rect">
            <a:avLst/>
          </a:prstGeom>
          <a:noFill/>
          <a:ln>
            <a:noFill/>
          </a:ln>
        </p:spPr>
      </p:pic>
      <p:pic>
        <p:nvPicPr>
          <p:cNvPr id="207" name="Google Shape;207;p26"/>
          <p:cNvPicPr preferRelativeResize="0"/>
          <p:nvPr/>
        </p:nvPicPr>
        <p:blipFill>
          <a:blip r:embed="rId7">
            <a:alphaModFix/>
          </a:blip>
          <a:stretch>
            <a:fillRect/>
          </a:stretch>
        </p:blipFill>
        <p:spPr>
          <a:xfrm>
            <a:off x="6854225" y="1040450"/>
            <a:ext cx="1828800" cy="1828800"/>
          </a:xfrm>
          <a:prstGeom prst="rect">
            <a:avLst/>
          </a:prstGeom>
          <a:noFill/>
          <a:ln>
            <a:noFill/>
          </a:ln>
        </p:spPr>
      </p:pic>
      <p:pic>
        <p:nvPicPr>
          <p:cNvPr id="208" name="Google Shape;208;p26"/>
          <p:cNvPicPr preferRelativeResize="0"/>
          <p:nvPr/>
        </p:nvPicPr>
        <p:blipFill>
          <a:blip r:embed="rId8">
            <a:alphaModFix/>
          </a:blip>
          <a:stretch>
            <a:fillRect/>
          </a:stretch>
        </p:blipFill>
        <p:spPr>
          <a:xfrm>
            <a:off x="5830300" y="2571825"/>
            <a:ext cx="1828800" cy="18288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27"/>
          <p:cNvSpPr txBox="1">
            <a:spLocks noGrp="1"/>
          </p:cNvSpPr>
          <p:nvPr>
            <p:ph type="title"/>
          </p:nvPr>
        </p:nvSpPr>
        <p:spPr>
          <a:xfrm>
            <a:off x="485875" y="1714500"/>
            <a:ext cx="8183700" cy="78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Our Design Alternatives</a:t>
            </a:r>
            <a:endParaRPr/>
          </a:p>
        </p:txBody>
      </p:sp>
      <p:sp>
        <p:nvSpPr>
          <p:cNvPr id="214" name="Google Shape;214;p2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Arial"/>
                <a:ea typeface="Arial"/>
                <a:cs typeface="Arial"/>
                <a:sym typeface="Arial"/>
              </a:rPr>
              <a:t>15</a:t>
            </a:fld>
            <a:endParaRPr>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28"/>
          <p:cNvSpPr txBox="1">
            <a:spLocks noGrp="1"/>
          </p:cNvSpPr>
          <p:nvPr>
            <p:ph type="title"/>
          </p:nvPr>
        </p:nvSpPr>
        <p:spPr>
          <a:xfrm>
            <a:off x="311700" y="348800"/>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Alternative #1: Roundabout</a:t>
            </a:r>
            <a:endParaRPr/>
          </a:p>
        </p:txBody>
      </p:sp>
      <p:sp>
        <p:nvSpPr>
          <p:cNvPr id="220" name="Google Shape;220;p2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Arial"/>
                <a:ea typeface="Arial"/>
                <a:cs typeface="Arial"/>
                <a:sym typeface="Arial"/>
              </a:rPr>
              <a:t>16</a:t>
            </a:fld>
            <a:endParaRPr>
              <a:latin typeface="Arial"/>
              <a:ea typeface="Arial"/>
              <a:cs typeface="Arial"/>
              <a:sym typeface="Arial"/>
            </a:endParaRPr>
          </a:p>
        </p:txBody>
      </p:sp>
      <p:sp>
        <p:nvSpPr>
          <p:cNvPr id="221" name="Google Shape;221;p28"/>
          <p:cNvSpPr txBox="1"/>
          <p:nvPr/>
        </p:nvSpPr>
        <p:spPr>
          <a:xfrm>
            <a:off x="457200" y="1068425"/>
            <a:ext cx="4982400" cy="34251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SzPts val="1800"/>
              <a:buFont typeface="Average"/>
              <a:buChar char="●"/>
            </a:pPr>
            <a:r>
              <a:rPr lang="en" sz="1800">
                <a:latin typeface="Average"/>
                <a:ea typeface="Average"/>
                <a:cs typeface="Average"/>
                <a:sym typeface="Average"/>
              </a:rPr>
              <a:t>Roundabout Built in Main Intersection</a:t>
            </a:r>
            <a:endParaRPr sz="1800">
              <a:latin typeface="Average"/>
              <a:ea typeface="Average"/>
              <a:cs typeface="Average"/>
              <a:sym typeface="Average"/>
            </a:endParaRPr>
          </a:p>
          <a:p>
            <a:pPr marL="457200" lvl="0" indent="-342900" algn="l" rtl="0">
              <a:spcBef>
                <a:spcPts val="0"/>
              </a:spcBef>
              <a:spcAft>
                <a:spcPts val="0"/>
              </a:spcAft>
              <a:buSzPts val="1800"/>
              <a:buFont typeface="Average"/>
              <a:buChar char="●"/>
            </a:pPr>
            <a:r>
              <a:rPr lang="en" sz="1800">
                <a:latin typeface="Average"/>
                <a:ea typeface="Average"/>
                <a:cs typeface="Average"/>
                <a:sym typeface="Average"/>
              </a:rPr>
              <a:t>Combined 1-ways into a 2-way by Bandstand</a:t>
            </a:r>
            <a:endParaRPr sz="1800">
              <a:latin typeface="Average"/>
              <a:ea typeface="Average"/>
              <a:cs typeface="Average"/>
              <a:sym typeface="Average"/>
            </a:endParaRPr>
          </a:p>
          <a:p>
            <a:pPr marL="457200" lvl="0" indent="-342900" algn="l" rtl="0">
              <a:spcBef>
                <a:spcPts val="0"/>
              </a:spcBef>
              <a:spcAft>
                <a:spcPts val="0"/>
              </a:spcAft>
              <a:buSzPts val="1800"/>
              <a:buFont typeface="Average"/>
              <a:buChar char="●"/>
            </a:pPr>
            <a:r>
              <a:rPr lang="en" sz="1800">
                <a:latin typeface="Average"/>
                <a:ea typeface="Average"/>
                <a:cs typeface="Average"/>
                <a:sym typeface="Average"/>
              </a:rPr>
              <a:t>Optional Removal of Centennial Hall Road &amp; Added Parking Lot</a:t>
            </a:r>
            <a:endParaRPr sz="1800">
              <a:latin typeface="Average"/>
              <a:ea typeface="Average"/>
              <a:cs typeface="Average"/>
              <a:sym typeface="Average"/>
            </a:endParaRPr>
          </a:p>
          <a:p>
            <a:pPr marL="0" lvl="0" indent="0" algn="l" rtl="0">
              <a:spcBef>
                <a:spcPts val="1000"/>
              </a:spcBef>
              <a:spcAft>
                <a:spcPts val="0"/>
              </a:spcAft>
              <a:buNone/>
            </a:pPr>
            <a:r>
              <a:rPr lang="en" sz="1200" b="1">
                <a:latin typeface="Average"/>
                <a:ea typeface="Average"/>
                <a:cs typeface="Average"/>
                <a:sym typeface="Average"/>
              </a:rPr>
              <a:t>Safety</a:t>
            </a:r>
            <a:r>
              <a:rPr lang="en" sz="1200">
                <a:latin typeface="Average"/>
                <a:ea typeface="Average"/>
                <a:cs typeface="Average"/>
                <a:sym typeface="Average"/>
              </a:rPr>
              <a:t>: </a:t>
            </a:r>
            <a:r>
              <a:rPr lang="en" sz="1200">
                <a:solidFill>
                  <a:schemeClr val="dk2"/>
                </a:solidFill>
                <a:latin typeface="Average"/>
                <a:ea typeface="Average"/>
                <a:cs typeface="Average"/>
                <a:sym typeface="Average"/>
              </a:rPr>
              <a:t>Tied for #2 of 5 Options, Allows NH 111 Traffic to Flow more Freely, Slows NH 151 Drivers Down, May Increase NH 151 Rear Ends</a:t>
            </a:r>
            <a:endParaRPr sz="1200">
              <a:solidFill>
                <a:schemeClr val="dk2"/>
              </a:solidFill>
              <a:latin typeface="Average"/>
              <a:ea typeface="Average"/>
              <a:cs typeface="Average"/>
              <a:sym typeface="Average"/>
            </a:endParaRPr>
          </a:p>
          <a:p>
            <a:pPr marL="0" lvl="0" indent="0" algn="l" rtl="0">
              <a:spcBef>
                <a:spcPts val="1000"/>
              </a:spcBef>
              <a:spcAft>
                <a:spcPts val="0"/>
              </a:spcAft>
              <a:buNone/>
            </a:pPr>
            <a:r>
              <a:rPr lang="en" sz="1200" b="1">
                <a:latin typeface="Average"/>
                <a:ea typeface="Average"/>
                <a:cs typeface="Average"/>
                <a:sym typeface="Average"/>
              </a:rPr>
              <a:t>Traffic Operation:</a:t>
            </a:r>
            <a:r>
              <a:rPr lang="en" sz="1200">
                <a:latin typeface="Average"/>
                <a:ea typeface="Average"/>
                <a:cs typeface="Average"/>
                <a:sym typeface="Average"/>
              </a:rPr>
              <a:t> 2nd Best Option, Gives West Bound NH111 Drivers Same Opportunity to Travel Through Intersection as NH151</a:t>
            </a:r>
            <a:endParaRPr sz="1200">
              <a:latin typeface="Average"/>
              <a:ea typeface="Average"/>
              <a:cs typeface="Average"/>
              <a:sym typeface="Average"/>
            </a:endParaRPr>
          </a:p>
          <a:p>
            <a:pPr marL="0" lvl="0" indent="0" algn="l" rtl="0">
              <a:spcBef>
                <a:spcPts val="1000"/>
              </a:spcBef>
              <a:spcAft>
                <a:spcPts val="0"/>
              </a:spcAft>
              <a:buNone/>
            </a:pPr>
            <a:r>
              <a:rPr lang="en" sz="1200" b="1">
                <a:latin typeface="Average"/>
                <a:ea typeface="Average"/>
                <a:cs typeface="Average"/>
                <a:sym typeface="Average"/>
              </a:rPr>
              <a:t>Pedestrian, Bicycle Accommodation:</a:t>
            </a:r>
            <a:r>
              <a:rPr lang="en" sz="1200">
                <a:latin typeface="Average"/>
                <a:ea typeface="Average"/>
                <a:cs typeface="Average"/>
                <a:sym typeface="Average"/>
              </a:rPr>
              <a:t> Yes, Both</a:t>
            </a:r>
            <a:endParaRPr sz="1200">
              <a:latin typeface="Average"/>
              <a:ea typeface="Average"/>
              <a:cs typeface="Average"/>
              <a:sym typeface="Average"/>
            </a:endParaRPr>
          </a:p>
          <a:p>
            <a:pPr marL="0" lvl="0" indent="0" algn="l" rtl="0">
              <a:spcBef>
                <a:spcPts val="1000"/>
              </a:spcBef>
              <a:spcAft>
                <a:spcPts val="0"/>
              </a:spcAft>
              <a:buNone/>
            </a:pPr>
            <a:r>
              <a:rPr lang="en" sz="1200" b="1">
                <a:latin typeface="Average"/>
                <a:ea typeface="Average"/>
                <a:cs typeface="Average"/>
                <a:sym typeface="Average"/>
              </a:rPr>
              <a:t>Preservation of/Improving Upon Historical Sites:</a:t>
            </a:r>
            <a:r>
              <a:rPr lang="en" sz="1200">
                <a:latin typeface="Average"/>
                <a:ea typeface="Average"/>
                <a:cs typeface="Average"/>
                <a:sym typeface="Average"/>
              </a:rPr>
              <a:t> No interference, allows for additional parking space</a:t>
            </a:r>
            <a:endParaRPr sz="1200">
              <a:latin typeface="Average"/>
              <a:ea typeface="Average"/>
              <a:cs typeface="Average"/>
              <a:sym typeface="Average"/>
            </a:endParaRPr>
          </a:p>
          <a:p>
            <a:pPr marL="0" lvl="0" indent="0" algn="l" rtl="0">
              <a:spcBef>
                <a:spcPts val="1000"/>
              </a:spcBef>
              <a:spcAft>
                <a:spcPts val="0"/>
              </a:spcAft>
              <a:buNone/>
            </a:pPr>
            <a:r>
              <a:rPr lang="en" sz="1200" b="1">
                <a:latin typeface="Average"/>
                <a:ea typeface="Average"/>
                <a:cs typeface="Average"/>
                <a:sym typeface="Average"/>
              </a:rPr>
              <a:t>Impact on Environmental Resources: </a:t>
            </a:r>
            <a:r>
              <a:rPr lang="en" sz="1200">
                <a:latin typeface="Average"/>
                <a:ea typeface="Average"/>
                <a:cs typeface="Average"/>
                <a:sym typeface="Average"/>
              </a:rPr>
              <a:t>1-way Adjacent to Wetlands Removed</a:t>
            </a:r>
            <a:endParaRPr sz="1200">
              <a:latin typeface="Average"/>
              <a:ea typeface="Average"/>
              <a:cs typeface="Average"/>
              <a:sym typeface="Average"/>
            </a:endParaRPr>
          </a:p>
          <a:p>
            <a:pPr marL="0" lvl="0" indent="0" algn="l" rtl="0">
              <a:spcBef>
                <a:spcPts val="1000"/>
              </a:spcBef>
              <a:spcAft>
                <a:spcPts val="0"/>
              </a:spcAft>
              <a:buNone/>
            </a:pPr>
            <a:r>
              <a:rPr lang="en" sz="1200" b="1">
                <a:latin typeface="Average"/>
                <a:ea typeface="Average"/>
                <a:cs typeface="Average"/>
                <a:sym typeface="Average"/>
              </a:rPr>
              <a:t>Cost:</a:t>
            </a:r>
            <a:r>
              <a:rPr lang="en" sz="1200">
                <a:latin typeface="Average"/>
                <a:ea typeface="Average"/>
                <a:cs typeface="Average"/>
                <a:sym typeface="Average"/>
              </a:rPr>
              <a:t>  Roughly $192,400 	2nd Most Expensive</a:t>
            </a:r>
            <a:endParaRPr sz="1200">
              <a:latin typeface="Average"/>
              <a:ea typeface="Average"/>
              <a:cs typeface="Average"/>
              <a:sym typeface="Average"/>
            </a:endParaRPr>
          </a:p>
        </p:txBody>
      </p:sp>
      <p:pic>
        <p:nvPicPr>
          <p:cNvPr id="222" name="Google Shape;222;p28"/>
          <p:cNvPicPr preferRelativeResize="0"/>
          <p:nvPr/>
        </p:nvPicPr>
        <p:blipFill>
          <a:blip r:embed="rId3">
            <a:alphaModFix/>
          </a:blip>
          <a:stretch>
            <a:fillRect/>
          </a:stretch>
        </p:blipFill>
        <p:spPr>
          <a:xfrm>
            <a:off x="5532325" y="742938"/>
            <a:ext cx="3299967" cy="3657601"/>
          </a:xfrm>
          <a:prstGeom prst="rect">
            <a:avLst/>
          </a:prstGeom>
          <a:noFill/>
          <a:ln w="28575" cap="flat" cmpd="sng">
            <a:solidFill>
              <a:srgbClr val="000000"/>
            </a:solidFill>
            <a:prstDash val="solid"/>
            <a:round/>
            <a:headEnd type="none" w="sm" len="sm"/>
            <a:tailEnd type="none" w="sm" len="sm"/>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29"/>
          <p:cNvSpPr txBox="1"/>
          <p:nvPr/>
        </p:nvSpPr>
        <p:spPr>
          <a:xfrm>
            <a:off x="457200" y="1068425"/>
            <a:ext cx="5781600" cy="3425100"/>
          </a:xfrm>
          <a:prstGeom prst="rect">
            <a:avLst/>
          </a:prstGeom>
          <a:noFill/>
          <a:ln>
            <a:noFill/>
          </a:ln>
        </p:spPr>
        <p:txBody>
          <a:bodyPr spcFirstLastPara="1" wrap="square" lIns="91425" tIns="91425" rIns="91425" bIns="91425" anchor="t" anchorCtr="0">
            <a:noAutofit/>
          </a:bodyPr>
          <a:lstStyle/>
          <a:p>
            <a:pPr marL="457200" lvl="0" indent="-330200" algn="l" rtl="0">
              <a:spcBef>
                <a:spcPts val="0"/>
              </a:spcBef>
              <a:spcAft>
                <a:spcPts val="0"/>
              </a:spcAft>
              <a:buSzPts val="1600"/>
              <a:buFont typeface="Average"/>
              <a:buChar char="●"/>
            </a:pPr>
            <a:r>
              <a:rPr lang="en" sz="1600">
                <a:latin typeface="Average"/>
                <a:ea typeface="Average"/>
                <a:cs typeface="Average"/>
                <a:sym typeface="Average"/>
              </a:rPr>
              <a:t>Traffic Light at Main Intersection</a:t>
            </a:r>
            <a:endParaRPr sz="1600">
              <a:latin typeface="Average"/>
              <a:ea typeface="Average"/>
              <a:cs typeface="Average"/>
              <a:sym typeface="Average"/>
            </a:endParaRPr>
          </a:p>
          <a:p>
            <a:pPr marL="457200" lvl="0" indent="-330200" algn="l" rtl="0">
              <a:spcBef>
                <a:spcPts val="0"/>
              </a:spcBef>
              <a:spcAft>
                <a:spcPts val="0"/>
              </a:spcAft>
              <a:buSzPts val="1600"/>
              <a:buFont typeface="Average"/>
              <a:buChar char="●"/>
            </a:pPr>
            <a:r>
              <a:rPr lang="en" sz="1600">
                <a:latin typeface="Average"/>
                <a:ea typeface="Average"/>
                <a:cs typeface="Average"/>
                <a:sym typeface="Average"/>
              </a:rPr>
              <a:t>Remove Westbound NH111 1-way, Leave Eastbound 1-way</a:t>
            </a:r>
            <a:endParaRPr sz="1600">
              <a:latin typeface="Average"/>
              <a:ea typeface="Average"/>
              <a:cs typeface="Average"/>
              <a:sym typeface="Average"/>
            </a:endParaRPr>
          </a:p>
          <a:p>
            <a:pPr marL="457200" lvl="0" indent="-330200" algn="l" rtl="0">
              <a:spcBef>
                <a:spcPts val="0"/>
              </a:spcBef>
              <a:spcAft>
                <a:spcPts val="0"/>
              </a:spcAft>
              <a:buSzPts val="1600"/>
              <a:buFont typeface="Average"/>
              <a:buChar char="●"/>
            </a:pPr>
            <a:r>
              <a:rPr lang="en" sz="1600">
                <a:latin typeface="Average"/>
                <a:ea typeface="Average"/>
                <a:cs typeface="Average"/>
                <a:sym typeface="Average"/>
              </a:rPr>
              <a:t>Reconfigure connecting road between Bandstand and Hall</a:t>
            </a:r>
            <a:endParaRPr sz="1200">
              <a:latin typeface="Average"/>
              <a:ea typeface="Average"/>
              <a:cs typeface="Average"/>
              <a:sym typeface="Average"/>
            </a:endParaRPr>
          </a:p>
          <a:p>
            <a:pPr marL="0" lvl="0" indent="0" algn="l" rtl="0">
              <a:spcBef>
                <a:spcPts val="1000"/>
              </a:spcBef>
              <a:spcAft>
                <a:spcPts val="0"/>
              </a:spcAft>
              <a:buNone/>
            </a:pPr>
            <a:r>
              <a:rPr lang="en" sz="1200" b="1">
                <a:latin typeface="Average"/>
                <a:ea typeface="Average"/>
                <a:cs typeface="Average"/>
                <a:sym typeface="Average"/>
              </a:rPr>
              <a:t>Safety</a:t>
            </a:r>
            <a:r>
              <a:rPr lang="en" sz="1200">
                <a:latin typeface="Average"/>
                <a:ea typeface="Average"/>
                <a:cs typeface="Average"/>
                <a:sym typeface="Average"/>
              </a:rPr>
              <a:t>: </a:t>
            </a:r>
            <a:r>
              <a:rPr lang="en" sz="1200">
                <a:solidFill>
                  <a:schemeClr val="dk2"/>
                </a:solidFill>
                <a:latin typeface="Average"/>
                <a:ea typeface="Average"/>
                <a:cs typeface="Average"/>
                <a:sym typeface="Average"/>
              </a:rPr>
              <a:t>Ranked #4 of 5 Options, Better than Doing Nothing</a:t>
            </a:r>
            <a:endParaRPr sz="1200">
              <a:solidFill>
                <a:schemeClr val="dk2"/>
              </a:solidFill>
              <a:latin typeface="Average"/>
              <a:ea typeface="Average"/>
              <a:cs typeface="Average"/>
              <a:sym typeface="Average"/>
            </a:endParaRPr>
          </a:p>
          <a:p>
            <a:pPr marL="457200" lvl="0" indent="-304800" algn="l" rtl="0">
              <a:spcBef>
                <a:spcPts val="0"/>
              </a:spcBef>
              <a:spcAft>
                <a:spcPts val="0"/>
              </a:spcAft>
              <a:buClr>
                <a:schemeClr val="dk2"/>
              </a:buClr>
              <a:buSzPts val="1200"/>
              <a:buFont typeface="Average"/>
              <a:buChar char="➢"/>
            </a:pPr>
            <a:r>
              <a:rPr lang="en" sz="1200">
                <a:solidFill>
                  <a:schemeClr val="dk2"/>
                </a:solidFill>
                <a:latin typeface="Average"/>
                <a:ea typeface="Average"/>
                <a:cs typeface="Average"/>
                <a:sym typeface="Average"/>
              </a:rPr>
              <a:t>Eliminates Risky Crossings from NH111 Driving East across NH151</a:t>
            </a:r>
            <a:endParaRPr sz="1200">
              <a:solidFill>
                <a:schemeClr val="dk2"/>
              </a:solidFill>
              <a:latin typeface="Average"/>
              <a:ea typeface="Average"/>
              <a:cs typeface="Average"/>
              <a:sym typeface="Average"/>
            </a:endParaRPr>
          </a:p>
          <a:p>
            <a:pPr marL="0" lvl="0" indent="0" algn="l" rtl="0">
              <a:spcBef>
                <a:spcPts val="1000"/>
              </a:spcBef>
              <a:spcAft>
                <a:spcPts val="0"/>
              </a:spcAft>
              <a:buNone/>
            </a:pPr>
            <a:r>
              <a:rPr lang="en" sz="1200" b="1">
                <a:latin typeface="Average"/>
                <a:ea typeface="Average"/>
                <a:cs typeface="Average"/>
                <a:sym typeface="Average"/>
              </a:rPr>
              <a:t>Traffic Operation:</a:t>
            </a:r>
            <a:r>
              <a:rPr lang="en" sz="1200">
                <a:latin typeface="Average"/>
                <a:ea typeface="Average"/>
                <a:cs typeface="Average"/>
                <a:sym typeface="Average"/>
              </a:rPr>
              <a:t> Tied for #1 of 5 Options, Allows for more Continuous flow</a:t>
            </a:r>
            <a:endParaRPr sz="1200">
              <a:latin typeface="Average"/>
              <a:ea typeface="Average"/>
              <a:cs typeface="Average"/>
              <a:sym typeface="Average"/>
            </a:endParaRPr>
          </a:p>
          <a:p>
            <a:pPr marL="0" lvl="0" indent="0" algn="l" rtl="0">
              <a:spcBef>
                <a:spcPts val="1000"/>
              </a:spcBef>
              <a:spcAft>
                <a:spcPts val="0"/>
              </a:spcAft>
              <a:buNone/>
            </a:pPr>
            <a:r>
              <a:rPr lang="en" sz="1200" b="1">
                <a:latin typeface="Average"/>
                <a:ea typeface="Average"/>
                <a:cs typeface="Average"/>
                <a:sym typeface="Average"/>
              </a:rPr>
              <a:t>Pedestrian, Bicycle Accommodation:</a:t>
            </a:r>
            <a:r>
              <a:rPr lang="en" sz="1200">
                <a:latin typeface="Average"/>
                <a:ea typeface="Average"/>
                <a:cs typeface="Average"/>
                <a:sym typeface="Average"/>
              </a:rPr>
              <a:t> Yes, Both</a:t>
            </a:r>
            <a:endParaRPr sz="1200">
              <a:latin typeface="Average"/>
              <a:ea typeface="Average"/>
              <a:cs typeface="Average"/>
              <a:sym typeface="Average"/>
            </a:endParaRPr>
          </a:p>
          <a:p>
            <a:pPr marL="0" lvl="0" indent="0" algn="l" rtl="0">
              <a:spcBef>
                <a:spcPts val="1000"/>
              </a:spcBef>
              <a:spcAft>
                <a:spcPts val="0"/>
              </a:spcAft>
              <a:buNone/>
            </a:pPr>
            <a:r>
              <a:rPr lang="en" sz="1200" b="1">
                <a:latin typeface="Average"/>
                <a:ea typeface="Average"/>
                <a:cs typeface="Average"/>
                <a:sym typeface="Average"/>
              </a:rPr>
              <a:t>Preservation of/Improving Upon Historical Sites:</a:t>
            </a:r>
            <a:r>
              <a:rPr lang="en" sz="1200">
                <a:latin typeface="Average"/>
                <a:ea typeface="Average"/>
                <a:cs typeface="Average"/>
                <a:sym typeface="Average"/>
              </a:rPr>
              <a:t> </a:t>
            </a:r>
            <a:r>
              <a:rPr lang="en" sz="1200">
                <a:solidFill>
                  <a:schemeClr val="dk2"/>
                </a:solidFill>
                <a:latin typeface="Average"/>
                <a:ea typeface="Average"/>
                <a:cs typeface="Average"/>
                <a:sym typeface="Average"/>
              </a:rPr>
              <a:t>No interference, allows for additional parking space</a:t>
            </a:r>
            <a:endParaRPr sz="1200">
              <a:latin typeface="Average"/>
              <a:ea typeface="Average"/>
              <a:cs typeface="Average"/>
              <a:sym typeface="Average"/>
            </a:endParaRPr>
          </a:p>
          <a:p>
            <a:pPr marL="0" lvl="0" indent="0" algn="l" rtl="0">
              <a:spcBef>
                <a:spcPts val="1000"/>
              </a:spcBef>
              <a:spcAft>
                <a:spcPts val="0"/>
              </a:spcAft>
              <a:buNone/>
            </a:pPr>
            <a:r>
              <a:rPr lang="en" sz="1200" b="1">
                <a:latin typeface="Average"/>
                <a:ea typeface="Average"/>
                <a:cs typeface="Average"/>
                <a:sym typeface="Average"/>
              </a:rPr>
              <a:t>Impact on Environmental Resources: </a:t>
            </a:r>
            <a:r>
              <a:rPr lang="en" sz="1200">
                <a:latin typeface="Average"/>
                <a:ea typeface="Average"/>
                <a:cs typeface="Average"/>
                <a:sym typeface="Average"/>
              </a:rPr>
              <a:t>Additional Electric lines may be required</a:t>
            </a:r>
            <a:endParaRPr sz="1200">
              <a:latin typeface="Average"/>
              <a:ea typeface="Average"/>
              <a:cs typeface="Average"/>
              <a:sym typeface="Average"/>
            </a:endParaRPr>
          </a:p>
          <a:p>
            <a:pPr marL="0" lvl="0" indent="0" algn="l" rtl="0">
              <a:spcBef>
                <a:spcPts val="1000"/>
              </a:spcBef>
              <a:spcAft>
                <a:spcPts val="0"/>
              </a:spcAft>
              <a:buNone/>
            </a:pPr>
            <a:r>
              <a:rPr lang="en" sz="1200" b="1">
                <a:latin typeface="Average"/>
                <a:ea typeface="Average"/>
                <a:cs typeface="Average"/>
                <a:sym typeface="Average"/>
              </a:rPr>
              <a:t>Cost:</a:t>
            </a:r>
            <a:r>
              <a:rPr lang="en" sz="1200">
                <a:latin typeface="Average"/>
                <a:ea typeface="Average"/>
                <a:cs typeface="Average"/>
                <a:sym typeface="Average"/>
              </a:rPr>
              <a:t>  Roughly $162,800 	3rd Most Expensive</a:t>
            </a:r>
            <a:endParaRPr sz="1200">
              <a:latin typeface="Average"/>
              <a:ea typeface="Average"/>
              <a:cs typeface="Average"/>
              <a:sym typeface="Average"/>
            </a:endParaRPr>
          </a:p>
        </p:txBody>
      </p:sp>
      <p:sp>
        <p:nvSpPr>
          <p:cNvPr id="229" name="Google Shape;229;p29"/>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Alternative #2: Traffic Light</a:t>
            </a:r>
            <a:endParaRPr/>
          </a:p>
        </p:txBody>
      </p:sp>
      <p:sp>
        <p:nvSpPr>
          <p:cNvPr id="230" name="Google Shape;230;p2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Arial"/>
                <a:ea typeface="Arial"/>
                <a:cs typeface="Arial"/>
                <a:sym typeface="Arial"/>
              </a:rPr>
              <a:t>17</a:t>
            </a:fld>
            <a:endParaRPr>
              <a:latin typeface="Arial"/>
              <a:ea typeface="Arial"/>
              <a:cs typeface="Arial"/>
              <a:sym typeface="Arial"/>
            </a:endParaRPr>
          </a:p>
        </p:txBody>
      </p:sp>
      <p:pic>
        <p:nvPicPr>
          <p:cNvPr id="231" name="Google Shape;231;p29"/>
          <p:cNvPicPr preferRelativeResize="0"/>
          <p:nvPr/>
        </p:nvPicPr>
        <p:blipFill>
          <a:blip r:embed="rId3">
            <a:alphaModFix/>
          </a:blip>
          <a:stretch>
            <a:fillRect/>
          </a:stretch>
        </p:blipFill>
        <p:spPr>
          <a:xfrm>
            <a:off x="6238800" y="1305275"/>
            <a:ext cx="2600400" cy="2951397"/>
          </a:xfrm>
          <a:prstGeom prst="rect">
            <a:avLst/>
          </a:prstGeom>
          <a:noFill/>
          <a:ln w="28575" cap="flat" cmpd="sng">
            <a:solidFill>
              <a:srgbClr val="000000"/>
            </a:solidFill>
            <a:prstDash val="solid"/>
            <a:round/>
            <a:headEnd type="none" w="sm" len="sm"/>
            <a:tailEnd type="none" w="sm" len="sm"/>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0"/>
          <p:cNvSpPr txBox="1"/>
          <p:nvPr/>
        </p:nvSpPr>
        <p:spPr>
          <a:xfrm>
            <a:off x="457200" y="1068425"/>
            <a:ext cx="4234800" cy="3425100"/>
          </a:xfrm>
          <a:prstGeom prst="rect">
            <a:avLst/>
          </a:prstGeom>
          <a:noFill/>
          <a:ln>
            <a:noFill/>
          </a:ln>
        </p:spPr>
        <p:txBody>
          <a:bodyPr spcFirstLastPara="1" wrap="square" lIns="91425" tIns="91425" rIns="91425" bIns="91425" anchor="t" anchorCtr="0">
            <a:noAutofit/>
          </a:bodyPr>
          <a:lstStyle/>
          <a:p>
            <a:pPr marL="457200" lvl="0" indent="-330200" algn="l" rtl="0">
              <a:spcBef>
                <a:spcPts val="0"/>
              </a:spcBef>
              <a:spcAft>
                <a:spcPts val="0"/>
              </a:spcAft>
              <a:buSzPts val="1600"/>
              <a:buFont typeface="Average"/>
              <a:buChar char="●"/>
            </a:pPr>
            <a:r>
              <a:rPr lang="en" sz="1600">
                <a:latin typeface="Average"/>
                <a:ea typeface="Average"/>
                <a:cs typeface="Average"/>
                <a:sym typeface="Average"/>
              </a:rPr>
              <a:t>Create 3-way Stop at Main Intersection</a:t>
            </a:r>
            <a:endParaRPr sz="1600">
              <a:latin typeface="Average"/>
              <a:ea typeface="Average"/>
              <a:cs typeface="Average"/>
              <a:sym typeface="Average"/>
            </a:endParaRPr>
          </a:p>
          <a:p>
            <a:pPr marL="457200" lvl="0" indent="-330200" algn="l" rtl="0">
              <a:spcBef>
                <a:spcPts val="0"/>
              </a:spcBef>
              <a:spcAft>
                <a:spcPts val="0"/>
              </a:spcAft>
              <a:buSzPts val="1600"/>
              <a:buFont typeface="Average"/>
              <a:buChar char="●"/>
            </a:pPr>
            <a:r>
              <a:rPr lang="en" sz="1600">
                <a:latin typeface="Average"/>
                <a:ea typeface="Average"/>
                <a:cs typeface="Average"/>
                <a:sym typeface="Average"/>
              </a:rPr>
              <a:t>Combine 1-ways and Centennial Hall Road into one 2-way</a:t>
            </a:r>
            <a:endParaRPr sz="1600">
              <a:latin typeface="Average"/>
              <a:ea typeface="Average"/>
              <a:cs typeface="Average"/>
              <a:sym typeface="Average"/>
            </a:endParaRPr>
          </a:p>
          <a:p>
            <a:pPr marL="457200" lvl="0" indent="-330200" algn="l" rtl="0">
              <a:spcBef>
                <a:spcPts val="0"/>
              </a:spcBef>
              <a:spcAft>
                <a:spcPts val="0"/>
              </a:spcAft>
              <a:buSzPts val="1600"/>
              <a:buFont typeface="Average"/>
              <a:buChar char="●"/>
            </a:pPr>
            <a:r>
              <a:rPr lang="en" sz="1600">
                <a:latin typeface="Average"/>
                <a:ea typeface="Average"/>
                <a:cs typeface="Average"/>
                <a:sym typeface="Average"/>
              </a:rPr>
              <a:t>Remove Centennial Hall Road &amp; Add Parking Lot</a:t>
            </a:r>
            <a:endParaRPr sz="1200">
              <a:latin typeface="Average"/>
              <a:ea typeface="Average"/>
              <a:cs typeface="Average"/>
              <a:sym typeface="Average"/>
            </a:endParaRPr>
          </a:p>
          <a:p>
            <a:pPr marL="0" lvl="0" indent="0" algn="l" rtl="0">
              <a:spcBef>
                <a:spcPts val="1000"/>
              </a:spcBef>
              <a:spcAft>
                <a:spcPts val="0"/>
              </a:spcAft>
              <a:buNone/>
            </a:pPr>
            <a:r>
              <a:rPr lang="en" sz="1200" b="1">
                <a:latin typeface="Average"/>
                <a:ea typeface="Average"/>
                <a:cs typeface="Average"/>
                <a:sym typeface="Average"/>
              </a:rPr>
              <a:t>Safety</a:t>
            </a:r>
            <a:r>
              <a:rPr lang="en" sz="1200">
                <a:latin typeface="Average"/>
                <a:ea typeface="Average"/>
                <a:cs typeface="Average"/>
                <a:sym typeface="Average"/>
              </a:rPr>
              <a:t>: Safest Option, Forces All Cars to Slow Down</a:t>
            </a:r>
            <a:endParaRPr sz="1200">
              <a:solidFill>
                <a:schemeClr val="dk2"/>
              </a:solidFill>
              <a:latin typeface="Average"/>
              <a:ea typeface="Average"/>
              <a:cs typeface="Average"/>
              <a:sym typeface="Average"/>
            </a:endParaRPr>
          </a:p>
          <a:p>
            <a:pPr marL="0" lvl="0" indent="0" algn="l" rtl="0">
              <a:spcBef>
                <a:spcPts val="1000"/>
              </a:spcBef>
              <a:spcAft>
                <a:spcPts val="0"/>
              </a:spcAft>
              <a:buNone/>
            </a:pPr>
            <a:r>
              <a:rPr lang="en" sz="1200" b="1">
                <a:latin typeface="Average"/>
                <a:ea typeface="Average"/>
                <a:cs typeface="Average"/>
                <a:sym typeface="Average"/>
              </a:rPr>
              <a:t>Traffic Operation:</a:t>
            </a:r>
            <a:r>
              <a:rPr lang="en" sz="1200">
                <a:latin typeface="Average"/>
                <a:ea typeface="Average"/>
                <a:cs typeface="Average"/>
                <a:sym typeface="Average"/>
              </a:rPr>
              <a:t> Worst of 5 Options</a:t>
            </a:r>
            <a:endParaRPr sz="1200">
              <a:latin typeface="Average"/>
              <a:ea typeface="Average"/>
              <a:cs typeface="Average"/>
              <a:sym typeface="Average"/>
            </a:endParaRPr>
          </a:p>
          <a:p>
            <a:pPr marL="0" lvl="0" indent="0" algn="l" rtl="0">
              <a:spcBef>
                <a:spcPts val="1000"/>
              </a:spcBef>
              <a:spcAft>
                <a:spcPts val="0"/>
              </a:spcAft>
              <a:buNone/>
            </a:pPr>
            <a:r>
              <a:rPr lang="en" sz="1200" b="1">
                <a:latin typeface="Average"/>
                <a:ea typeface="Average"/>
                <a:cs typeface="Average"/>
                <a:sym typeface="Average"/>
              </a:rPr>
              <a:t>Pedestrian, Bicycle Accommodation:</a:t>
            </a:r>
            <a:r>
              <a:rPr lang="en" sz="1200">
                <a:latin typeface="Average"/>
                <a:ea typeface="Average"/>
                <a:cs typeface="Average"/>
                <a:sym typeface="Average"/>
              </a:rPr>
              <a:t> Yes Both</a:t>
            </a:r>
            <a:endParaRPr sz="1200">
              <a:latin typeface="Average"/>
              <a:ea typeface="Average"/>
              <a:cs typeface="Average"/>
              <a:sym typeface="Average"/>
            </a:endParaRPr>
          </a:p>
          <a:p>
            <a:pPr marL="0" lvl="0" indent="0" algn="l" rtl="0">
              <a:spcBef>
                <a:spcPts val="1000"/>
              </a:spcBef>
              <a:spcAft>
                <a:spcPts val="0"/>
              </a:spcAft>
              <a:buNone/>
            </a:pPr>
            <a:r>
              <a:rPr lang="en" sz="1200" b="1">
                <a:latin typeface="Average"/>
                <a:ea typeface="Average"/>
                <a:cs typeface="Average"/>
                <a:sym typeface="Average"/>
              </a:rPr>
              <a:t>Preservation of/Improving Upon Historical Sites:</a:t>
            </a:r>
            <a:r>
              <a:rPr lang="en" sz="1200">
                <a:latin typeface="Average"/>
                <a:ea typeface="Average"/>
                <a:cs typeface="Average"/>
                <a:sym typeface="Average"/>
              </a:rPr>
              <a:t> </a:t>
            </a:r>
            <a:r>
              <a:rPr lang="en" sz="1200">
                <a:solidFill>
                  <a:schemeClr val="dk2"/>
                </a:solidFill>
                <a:latin typeface="Average"/>
                <a:ea typeface="Average"/>
                <a:cs typeface="Average"/>
                <a:sym typeface="Average"/>
              </a:rPr>
              <a:t>No interference, allows for additional parking space</a:t>
            </a:r>
            <a:endParaRPr sz="1200">
              <a:latin typeface="Average"/>
              <a:ea typeface="Average"/>
              <a:cs typeface="Average"/>
              <a:sym typeface="Average"/>
            </a:endParaRPr>
          </a:p>
          <a:p>
            <a:pPr marL="0" lvl="0" indent="0" algn="l" rtl="0">
              <a:spcBef>
                <a:spcPts val="1000"/>
              </a:spcBef>
              <a:spcAft>
                <a:spcPts val="0"/>
              </a:spcAft>
              <a:buNone/>
            </a:pPr>
            <a:r>
              <a:rPr lang="en" sz="1200" b="1">
                <a:latin typeface="Average"/>
                <a:ea typeface="Average"/>
                <a:cs typeface="Average"/>
                <a:sym typeface="Average"/>
              </a:rPr>
              <a:t>Impact on Environmental Resources: </a:t>
            </a:r>
            <a:r>
              <a:rPr lang="en" sz="1200">
                <a:solidFill>
                  <a:schemeClr val="dk2"/>
                </a:solidFill>
                <a:latin typeface="Average"/>
                <a:ea typeface="Average"/>
                <a:cs typeface="Average"/>
                <a:sym typeface="Average"/>
              </a:rPr>
              <a:t>1-way Adjacent to Wetlands Removed</a:t>
            </a:r>
            <a:endParaRPr sz="1200">
              <a:latin typeface="Average"/>
              <a:ea typeface="Average"/>
              <a:cs typeface="Average"/>
              <a:sym typeface="Average"/>
            </a:endParaRPr>
          </a:p>
          <a:p>
            <a:pPr marL="0" lvl="0" indent="0" algn="l" rtl="0">
              <a:spcBef>
                <a:spcPts val="1000"/>
              </a:spcBef>
              <a:spcAft>
                <a:spcPts val="0"/>
              </a:spcAft>
              <a:buNone/>
            </a:pPr>
            <a:r>
              <a:rPr lang="en" sz="1200" b="1">
                <a:latin typeface="Average"/>
                <a:ea typeface="Average"/>
                <a:cs typeface="Average"/>
                <a:sym typeface="Average"/>
              </a:rPr>
              <a:t>Cost:</a:t>
            </a:r>
            <a:r>
              <a:rPr lang="en" sz="1200">
                <a:latin typeface="Average"/>
                <a:ea typeface="Average"/>
                <a:cs typeface="Average"/>
                <a:sym typeface="Average"/>
              </a:rPr>
              <a:t>  Roughly $139,500  	Least Expensive Alternative</a:t>
            </a:r>
            <a:endParaRPr sz="1200">
              <a:latin typeface="Average"/>
              <a:ea typeface="Average"/>
              <a:cs typeface="Average"/>
              <a:sym typeface="Average"/>
            </a:endParaRPr>
          </a:p>
        </p:txBody>
      </p:sp>
      <p:sp>
        <p:nvSpPr>
          <p:cNvPr id="238" name="Google Shape;238;p30"/>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Alternative #3: Stop Signs </a:t>
            </a:r>
            <a:endParaRPr/>
          </a:p>
        </p:txBody>
      </p:sp>
      <p:sp>
        <p:nvSpPr>
          <p:cNvPr id="239" name="Google Shape;239;p3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Arial"/>
                <a:ea typeface="Arial"/>
                <a:cs typeface="Arial"/>
                <a:sym typeface="Arial"/>
              </a:rPr>
              <a:t>18</a:t>
            </a:fld>
            <a:endParaRPr>
              <a:latin typeface="Arial"/>
              <a:ea typeface="Arial"/>
              <a:cs typeface="Arial"/>
              <a:sym typeface="Arial"/>
            </a:endParaRPr>
          </a:p>
        </p:txBody>
      </p:sp>
      <p:pic>
        <p:nvPicPr>
          <p:cNvPr id="240" name="Google Shape;240;p30"/>
          <p:cNvPicPr preferRelativeResize="0"/>
          <p:nvPr/>
        </p:nvPicPr>
        <p:blipFill>
          <a:blip r:embed="rId3">
            <a:alphaModFix/>
          </a:blip>
          <a:stretch>
            <a:fillRect/>
          </a:stretch>
        </p:blipFill>
        <p:spPr>
          <a:xfrm>
            <a:off x="5273000" y="514350"/>
            <a:ext cx="3559302" cy="4114800"/>
          </a:xfrm>
          <a:prstGeom prst="rect">
            <a:avLst/>
          </a:prstGeom>
          <a:noFill/>
          <a:ln w="28575" cap="flat" cmpd="sng">
            <a:solidFill>
              <a:srgbClr val="000000"/>
            </a:solidFill>
            <a:prstDash val="solid"/>
            <a:round/>
            <a:headEnd type="none" w="sm" len="sm"/>
            <a:tailEnd type="none" w="sm" len="sm"/>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31"/>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Alternative #4: Multi-Lane</a:t>
            </a:r>
            <a:endParaRPr/>
          </a:p>
        </p:txBody>
      </p:sp>
      <p:sp>
        <p:nvSpPr>
          <p:cNvPr id="247" name="Google Shape;247;p3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Arial"/>
                <a:ea typeface="Arial"/>
                <a:cs typeface="Arial"/>
                <a:sym typeface="Arial"/>
              </a:rPr>
              <a:t>19</a:t>
            </a:fld>
            <a:endParaRPr>
              <a:latin typeface="Arial"/>
              <a:ea typeface="Arial"/>
              <a:cs typeface="Arial"/>
              <a:sym typeface="Arial"/>
            </a:endParaRPr>
          </a:p>
        </p:txBody>
      </p:sp>
      <p:pic>
        <p:nvPicPr>
          <p:cNvPr id="248" name="Google Shape;248;p31"/>
          <p:cNvPicPr preferRelativeResize="0"/>
          <p:nvPr/>
        </p:nvPicPr>
        <p:blipFill>
          <a:blip r:embed="rId3">
            <a:alphaModFix/>
          </a:blip>
          <a:stretch>
            <a:fillRect/>
          </a:stretch>
        </p:blipFill>
        <p:spPr>
          <a:xfrm>
            <a:off x="5550600" y="3494458"/>
            <a:ext cx="1771925" cy="1407942"/>
          </a:xfrm>
          <a:prstGeom prst="rect">
            <a:avLst/>
          </a:prstGeom>
          <a:noFill/>
          <a:ln w="28575" cap="flat" cmpd="sng">
            <a:solidFill>
              <a:srgbClr val="000000"/>
            </a:solidFill>
            <a:prstDash val="solid"/>
            <a:round/>
            <a:headEnd type="none" w="sm" len="sm"/>
            <a:tailEnd type="none" w="sm" len="sm"/>
          </a:ln>
        </p:spPr>
      </p:pic>
      <p:sp>
        <p:nvSpPr>
          <p:cNvPr id="249" name="Google Shape;249;p31"/>
          <p:cNvSpPr txBox="1"/>
          <p:nvPr/>
        </p:nvSpPr>
        <p:spPr>
          <a:xfrm>
            <a:off x="7378150" y="4191350"/>
            <a:ext cx="1406400" cy="49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latin typeface="Average"/>
                <a:ea typeface="Average"/>
                <a:cs typeface="Average"/>
                <a:sym typeface="Average"/>
              </a:rPr>
              <a:t>NH 151 Southbound, view just below Upper intersection.  </a:t>
            </a:r>
            <a:endParaRPr sz="1000">
              <a:latin typeface="Average"/>
              <a:ea typeface="Average"/>
              <a:cs typeface="Average"/>
              <a:sym typeface="Average"/>
            </a:endParaRPr>
          </a:p>
        </p:txBody>
      </p:sp>
      <p:sp>
        <p:nvSpPr>
          <p:cNvPr id="250" name="Google Shape;250;p31"/>
          <p:cNvSpPr txBox="1"/>
          <p:nvPr/>
        </p:nvSpPr>
        <p:spPr>
          <a:xfrm>
            <a:off x="311700" y="2389200"/>
            <a:ext cx="5238900" cy="2743200"/>
          </a:xfrm>
          <a:prstGeom prst="rect">
            <a:avLst/>
          </a:prstGeom>
          <a:noFill/>
          <a:ln>
            <a:noFill/>
          </a:ln>
        </p:spPr>
        <p:txBody>
          <a:bodyPr spcFirstLastPara="1" wrap="square" lIns="91425" tIns="91425" rIns="91425" bIns="91425" anchor="t" anchorCtr="0">
            <a:noAutofit/>
          </a:bodyPr>
          <a:lstStyle/>
          <a:p>
            <a:pPr marL="0" lvl="0" indent="0" algn="l" rtl="0">
              <a:spcBef>
                <a:spcPts val="1000"/>
              </a:spcBef>
              <a:spcAft>
                <a:spcPts val="0"/>
              </a:spcAft>
              <a:buNone/>
            </a:pPr>
            <a:r>
              <a:rPr lang="en" sz="1200" b="1">
                <a:solidFill>
                  <a:schemeClr val="dk2"/>
                </a:solidFill>
                <a:latin typeface="Average"/>
                <a:ea typeface="Average"/>
                <a:cs typeface="Average"/>
                <a:sym typeface="Average"/>
              </a:rPr>
              <a:t>Safety</a:t>
            </a:r>
            <a:r>
              <a:rPr lang="en" sz="1200">
                <a:solidFill>
                  <a:schemeClr val="dk2"/>
                </a:solidFill>
                <a:latin typeface="Average"/>
                <a:ea typeface="Average"/>
                <a:cs typeface="Average"/>
                <a:sym typeface="Average"/>
              </a:rPr>
              <a:t>: Tied for #2 of 5 Options</a:t>
            </a:r>
            <a:endParaRPr sz="1200">
              <a:solidFill>
                <a:schemeClr val="dk2"/>
              </a:solidFill>
              <a:latin typeface="Average"/>
              <a:ea typeface="Average"/>
              <a:cs typeface="Average"/>
              <a:sym typeface="Average"/>
            </a:endParaRPr>
          </a:p>
          <a:p>
            <a:pPr marL="0" lvl="0" indent="0" algn="l" rtl="0">
              <a:spcBef>
                <a:spcPts val="1000"/>
              </a:spcBef>
              <a:spcAft>
                <a:spcPts val="0"/>
              </a:spcAft>
              <a:buNone/>
            </a:pPr>
            <a:r>
              <a:rPr lang="en" sz="1200" b="1">
                <a:solidFill>
                  <a:schemeClr val="dk2"/>
                </a:solidFill>
                <a:latin typeface="Average"/>
                <a:ea typeface="Average"/>
                <a:cs typeface="Average"/>
                <a:sym typeface="Average"/>
              </a:rPr>
              <a:t>Traffic Operation:</a:t>
            </a:r>
            <a:r>
              <a:rPr lang="en" sz="1200">
                <a:solidFill>
                  <a:schemeClr val="dk2"/>
                </a:solidFill>
                <a:latin typeface="Average"/>
                <a:ea typeface="Average"/>
                <a:cs typeface="Average"/>
                <a:sym typeface="Average"/>
              </a:rPr>
              <a:t> Tied for #1 of 5 Options</a:t>
            </a:r>
            <a:endParaRPr sz="1200">
              <a:solidFill>
                <a:schemeClr val="dk2"/>
              </a:solidFill>
              <a:latin typeface="Average"/>
              <a:ea typeface="Average"/>
              <a:cs typeface="Average"/>
              <a:sym typeface="Average"/>
            </a:endParaRPr>
          </a:p>
          <a:p>
            <a:pPr marL="0" lvl="0" indent="0" algn="l" rtl="0">
              <a:spcBef>
                <a:spcPts val="1000"/>
              </a:spcBef>
              <a:spcAft>
                <a:spcPts val="0"/>
              </a:spcAft>
              <a:buNone/>
            </a:pPr>
            <a:r>
              <a:rPr lang="en" sz="1200" b="1">
                <a:solidFill>
                  <a:schemeClr val="dk2"/>
                </a:solidFill>
                <a:latin typeface="Average"/>
                <a:ea typeface="Average"/>
                <a:cs typeface="Average"/>
                <a:sym typeface="Average"/>
              </a:rPr>
              <a:t>Pedestrian, Bicycle Accommodation:</a:t>
            </a:r>
            <a:r>
              <a:rPr lang="en" sz="1200">
                <a:solidFill>
                  <a:schemeClr val="dk2"/>
                </a:solidFill>
                <a:latin typeface="Average"/>
                <a:ea typeface="Average"/>
                <a:cs typeface="Average"/>
                <a:sym typeface="Average"/>
              </a:rPr>
              <a:t> Worst Accomodation, Tough to Fit Everything in with 4 Lanes, Also Tough to Cross a 4-Lane Road</a:t>
            </a:r>
            <a:endParaRPr sz="1200">
              <a:solidFill>
                <a:schemeClr val="dk2"/>
              </a:solidFill>
              <a:latin typeface="Average"/>
              <a:ea typeface="Average"/>
              <a:cs typeface="Average"/>
              <a:sym typeface="Average"/>
            </a:endParaRPr>
          </a:p>
          <a:p>
            <a:pPr marL="0" lvl="0" indent="0" algn="l" rtl="0">
              <a:spcBef>
                <a:spcPts val="1000"/>
              </a:spcBef>
              <a:spcAft>
                <a:spcPts val="0"/>
              </a:spcAft>
              <a:buNone/>
            </a:pPr>
            <a:r>
              <a:rPr lang="en" sz="1200" b="1">
                <a:solidFill>
                  <a:schemeClr val="dk2"/>
                </a:solidFill>
                <a:latin typeface="Average"/>
                <a:ea typeface="Average"/>
                <a:cs typeface="Average"/>
                <a:sym typeface="Average"/>
              </a:rPr>
              <a:t>Preservation of/Improving Upon Historical Sites:</a:t>
            </a:r>
            <a:r>
              <a:rPr lang="en" sz="1200">
                <a:solidFill>
                  <a:schemeClr val="dk2"/>
                </a:solidFill>
                <a:latin typeface="Average"/>
                <a:ea typeface="Average"/>
                <a:cs typeface="Average"/>
                <a:sym typeface="Average"/>
              </a:rPr>
              <a:t> No interference, allows for additional parking space</a:t>
            </a:r>
            <a:endParaRPr sz="1200">
              <a:solidFill>
                <a:schemeClr val="dk2"/>
              </a:solidFill>
              <a:latin typeface="Average"/>
              <a:ea typeface="Average"/>
              <a:cs typeface="Average"/>
              <a:sym typeface="Average"/>
            </a:endParaRPr>
          </a:p>
          <a:p>
            <a:pPr marL="0" lvl="0" indent="0" algn="l" rtl="0">
              <a:spcBef>
                <a:spcPts val="1000"/>
              </a:spcBef>
              <a:spcAft>
                <a:spcPts val="0"/>
              </a:spcAft>
              <a:buNone/>
            </a:pPr>
            <a:r>
              <a:rPr lang="en" sz="1200" b="1">
                <a:solidFill>
                  <a:schemeClr val="dk2"/>
                </a:solidFill>
                <a:latin typeface="Average"/>
                <a:ea typeface="Average"/>
                <a:cs typeface="Average"/>
                <a:sym typeface="Average"/>
              </a:rPr>
              <a:t>Impact on Environmental Resources: </a:t>
            </a:r>
            <a:r>
              <a:rPr lang="en" sz="1200">
                <a:solidFill>
                  <a:schemeClr val="dk2"/>
                </a:solidFill>
                <a:latin typeface="Average"/>
                <a:ea typeface="Average"/>
                <a:cs typeface="Average"/>
                <a:sym typeface="Average"/>
              </a:rPr>
              <a:t>1-way Adjacent to Wetlands Removed</a:t>
            </a:r>
            <a:endParaRPr sz="1200">
              <a:solidFill>
                <a:schemeClr val="dk2"/>
              </a:solidFill>
              <a:latin typeface="Average"/>
              <a:ea typeface="Average"/>
              <a:cs typeface="Average"/>
              <a:sym typeface="Average"/>
            </a:endParaRPr>
          </a:p>
          <a:p>
            <a:pPr marL="0" lvl="0" indent="0" algn="l" rtl="0">
              <a:spcBef>
                <a:spcPts val="1000"/>
              </a:spcBef>
              <a:spcAft>
                <a:spcPts val="0"/>
              </a:spcAft>
              <a:buNone/>
            </a:pPr>
            <a:r>
              <a:rPr lang="en" sz="1200" b="1">
                <a:solidFill>
                  <a:schemeClr val="dk2"/>
                </a:solidFill>
                <a:latin typeface="Average"/>
                <a:ea typeface="Average"/>
                <a:cs typeface="Average"/>
                <a:sym typeface="Average"/>
              </a:rPr>
              <a:t>Cost:</a:t>
            </a:r>
            <a:r>
              <a:rPr lang="en" sz="1200">
                <a:solidFill>
                  <a:schemeClr val="dk2"/>
                </a:solidFill>
                <a:latin typeface="Average"/>
                <a:ea typeface="Average"/>
                <a:cs typeface="Average"/>
                <a:sym typeface="Average"/>
              </a:rPr>
              <a:t>  Roughly $378,100  	Most Expensive</a:t>
            </a:r>
            <a:endParaRPr sz="1200">
              <a:solidFill>
                <a:schemeClr val="dk2"/>
              </a:solidFill>
              <a:latin typeface="Average"/>
              <a:ea typeface="Average"/>
              <a:cs typeface="Average"/>
              <a:sym typeface="Average"/>
            </a:endParaRPr>
          </a:p>
        </p:txBody>
      </p:sp>
      <p:sp>
        <p:nvSpPr>
          <p:cNvPr id="251" name="Google Shape;251;p31"/>
          <p:cNvSpPr txBox="1"/>
          <p:nvPr/>
        </p:nvSpPr>
        <p:spPr>
          <a:xfrm>
            <a:off x="449800" y="1068425"/>
            <a:ext cx="4456800" cy="1460400"/>
          </a:xfrm>
          <a:prstGeom prst="rect">
            <a:avLst/>
          </a:prstGeom>
          <a:noFill/>
          <a:ln>
            <a:noFill/>
          </a:ln>
        </p:spPr>
        <p:txBody>
          <a:bodyPr spcFirstLastPara="1" wrap="square" lIns="91425" tIns="91425" rIns="91425" bIns="91425" anchor="t" anchorCtr="0">
            <a:noAutofit/>
          </a:bodyPr>
          <a:lstStyle/>
          <a:p>
            <a:pPr marL="457200" lvl="0" indent="-330200" algn="l" rtl="0">
              <a:spcBef>
                <a:spcPts val="0"/>
              </a:spcBef>
              <a:spcAft>
                <a:spcPts val="0"/>
              </a:spcAft>
              <a:buSzPts val="1600"/>
              <a:buFont typeface="Average"/>
              <a:buChar char="●"/>
            </a:pPr>
            <a:r>
              <a:rPr lang="en" sz="1600">
                <a:latin typeface="Average"/>
                <a:ea typeface="Average"/>
                <a:cs typeface="Average"/>
                <a:sym typeface="Average"/>
              </a:rPr>
              <a:t>Combine 1-ways into a 2-way</a:t>
            </a:r>
            <a:endParaRPr sz="1600">
              <a:latin typeface="Average"/>
              <a:ea typeface="Average"/>
              <a:cs typeface="Average"/>
              <a:sym typeface="Average"/>
            </a:endParaRPr>
          </a:p>
          <a:p>
            <a:pPr marL="457200" lvl="0" indent="-330200" algn="l" rtl="0">
              <a:spcBef>
                <a:spcPts val="0"/>
              </a:spcBef>
              <a:spcAft>
                <a:spcPts val="0"/>
              </a:spcAft>
              <a:buSzPts val="1600"/>
              <a:buFont typeface="Average"/>
              <a:buChar char="●"/>
            </a:pPr>
            <a:r>
              <a:rPr lang="en" sz="1600">
                <a:latin typeface="Average"/>
                <a:ea typeface="Average"/>
                <a:cs typeface="Average"/>
                <a:sym typeface="Average"/>
              </a:rPr>
              <a:t>Add another lane to each side of NH 151 between intersections</a:t>
            </a:r>
            <a:endParaRPr sz="1600">
              <a:latin typeface="Average"/>
              <a:ea typeface="Average"/>
              <a:cs typeface="Average"/>
              <a:sym typeface="Average"/>
            </a:endParaRPr>
          </a:p>
          <a:p>
            <a:pPr marL="457200" lvl="0" indent="-330200" algn="l" rtl="0">
              <a:spcBef>
                <a:spcPts val="0"/>
              </a:spcBef>
              <a:spcAft>
                <a:spcPts val="0"/>
              </a:spcAft>
              <a:buSzPts val="1600"/>
              <a:buFont typeface="Average"/>
              <a:buChar char="●"/>
            </a:pPr>
            <a:r>
              <a:rPr lang="en" sz="1600">
                <a:latin typeface="Average"/>
                <a:ea typeface="Average"/>
                <a:cs typeface="Average"/>
                <a:sym typeface="Average"/>
              </a:rPr>
              <a:t>Removing of Centennial Hall Road &amp; Adding Parking Lot</a:t>
            </a:r>
            <a:endParaRPr sz="1200">
              <a:latin typeface="Average"/>
              <a:ea typeface="Average"/>
              <a:cs typeface="Average"/>
              <a:sym typeface="Average"/>
            </a:endParaRPr>
          </a:p>
        </p:txBody>
      </p:sp>
      <p:pic>
        <p:nvPicPr>
          <p:cNvPr id="252" name="Google Shape;252;p31"/>
          <p:cNvPicPr preferRelativeResize="0"/>
          <p:nvPr/>
        </p:nvPicPr>
        <p:blipFill>
          <a:blip r:embed="rId4">
            <a:alphaModFix/>
          </a:blip>
          <a:stretch>
            <a:fillRect/>
          </a:stretch>
        </p:blipFill>
        <p:spPr>
          <a:xfrm>
            <a:off x="7548675" y="3909994"/>
            <a:ext cx="914400" cy="175565"/>
          </a:xfrm>
          <a:prstGeom prst="rect">
            <a:avLst/>
          </a:prstGeom>
          <a:noFill/>
          <a:ln>
            <a:noFill/>
          </a:ln>
        </p:spPr>
      </p:pic>
      <p:sp>
        <p:nvSpPr>
          <p:cNvPr id="253" name="Google Shape;253;p31"/>
          <p:cNvSpPr txBox="1"/>
          <p:nvPr/>
        </p:nvSpPr>
        <p:spPr>
          <a:xfrm>
            <a:off x="7260075" y="3538600"/>
            <a:ext cx="1203000" cy="454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900">
                <a:solidFill>
                  <a:srgbClr val="B7B7B7"/>
                </a:solidFill>
                <a:latin typeface="Average"/>
                <a:ea typeface="Average"/>
                <a:cs typeface="Average"/>
                <a:sym typeface="Average"/>
              </a:rPr>
              <a:t>Screen grabs from</a:t>
            </a:r>
            <a:endParaRPr sz="900">
              <a:solidFill>
                <a:srgbClr val="B7B7B7"/>
              </a:solidFill>
              <a:latin typeface="Average"/>
              <a:ea typeface="Average"/>
              <a:cs typeface="Average"/>
              <a:sym typeface="Average"/>
            </a:endParaRPr>
          </a:p>
        </p:txBody>
      </p:sp>
      <p:pic>
        <p:nvPicPr>
          <p:cNvPr id="254" name="Google Shape;254;p31"/>
          <p:cNvPicPr preferRelativeResize="0"/>
          <p:nvPr/>
        </p:nvPicPr>
        <p:blipFill>
          <a:blip r:embed="rId5">
            <a:alphaModFix/>
          </a:blip>
          <a:stretch>
            <a:fillRect/>
          </a:stretch>
        </p:blipFill>
        <p:spPr>
          <a:xfrm>
            <a:off x="6440725" y="250265"/>
            <a:ext cx="2441650" cy="3096725"/>
          </a:xfrm>
          <a:prstGeom prst="rect">
            <a:avLst/>
          </a:prstGeom>
          <a:noFill/>
          <a:ln w="28575" cap="flat" cmpd="sng">
            <a:solidFill>
              <a:schemeClr val="dk2"/>
            </a:solidFill>
            <a:prstDash val="solid"/>
            <a:round/>
            <a:headEnd type="none" w="sm" len="sm"/>
            <a:tailEnd type="none" w="sm" len="sm"/>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4"/>
          <p:cNvSpPr txBox="1">
            <a:spLocks noGrp="1"/>
          </p:cNvSpPr>
          <p:nvPr>
            <p:ph type="title"/>
          </p:nvPr>
        </p:nvSpPr>
        <p:spPr>
          <a:xfrm>
            <a:off x="485875" y="461725"/>
            <a:ext cx="8183700" cy="2038500"/>
          </a:xfrm>
          <a:prstGeom prst="rect">
            <a:avLst/>
          </a:prstGeom>
        </p:spPr>
        <p:txBody>
          <a:bodyPr spcFirstLastPara="1" wrap="square" lIns="91425" tIns="91425" rIns="91425" bIns="91425" anchor="ctr" anchorCtr="0">
            <a:noAutofit/>
          </a:bodyPr>
          <a:lstStyle/>
          <a:p>
            <a:pPr marL="457200" lvl="0" indent="-457200" algn="l" rtl="0">
              <a:lnSpc>
                <a:spcPct val="115000"/>
              </a:lnSpc>
              <a:spcBef>
                <a:spcPts val="0"/>
              </a:spcBef>
              <a:spcAft>
                <a:spcPts val="0"/>
              </a:spcAft>
              <a:buNone/>
            </a:pPr>
            <a:r>
              <a:rPr lang="en" sz="3000" i="1">
                <a:solidFill>
                  <a:srgbClr val="1A1A1A"/>
                </a:solidFill>
              </a:rPr>
              <a:t>Project Goal:</a:t>
            </a:r>
            <a:r>
              <a:rPr lang="en" sz="3000" b="0">
                <a:solidFill>
                  <a:srgbClr val="1A1A1A"/>
                </a:solidFill>
              </a:rPr>
              <a:t> </a:t>
            </a:r>
            <a:r>
              <a:rPr lang="en" b="0">
                <a:solidFill>
                  <a:srgbClr val="1A1A1A"/>
                </a:solidFill>
              </a:rPr>
              <a:t> </a:t>
            </a:r>
            <a:r>
              <a:rPr lang="en" sz="2600" b="0">
                <a:solidFill>
                  <a:srgbClr val="1A1A1A"/>
                </a:solidFill>
              </a:rPr>
              <a:t>Improve both traffic and pedestrian safety and access in the NH111-NH151 intersection.</a:t>
            </a:r>
            <a:endParaRPr sz="2600"/>
          </a:p>
        </p:txBody>
      </p:sp>
      <p:sp>
        <p:nvSpPr>
          <p:cNvPr id="70" name="Google Shape;70;p14"/>
          <p:cNvSpPr txBox="1"/>
          <p:nvPr/>
        </p:nvSpPr>
        <p:spPr>
          <a:xfrm>
            <a:off x="485975" y="2856300"/>
            <a:ext cx="8183700" cy="1578600"/>
          </a:xfrm>
          <a:prstGeom prst="rect">
            <a:avLst/>
          </a:prstGeom>
          <a:noFill/>
          <a:ln>
            <a:noFill/>
          </a:ln>
        </p:spPr>
        <p:txBody>
          <a:bodyPr spcFirstLastPara="1" wrap="square" lIns="91425" tIns="91425" rIns="91425" bIns="91425" anchor="t" anchorCtr="0">
            <a:noAutofit/>
          </a:bodyPr>
          <a:lstStyle/>
          <a:p>
            <a:pPr marL="0" lvl="0" indent="-57150" algn="l" rtl="0">
              <a:lnSpc>
                <a:spcPct val="150000"/>
              </a:lnSpc>
              <a:spcBef>
                <a:spcPts val="0"/>
              </a:spcBef>
              <a:spcAft>
                <a:spcPts val="0"/>
              </a:spcAft>
              <a:buNone/>
            </a:pPr>
            <a:r>
              <a:rPr lang="en" sz="1100">
                <a:solidFill>
                  <a:schemeClr val="lt1"/>
                </a:solidFill>
                <a:latin typeface="Average"/>
                <a:ea typeface="Average"/>
                <a:cs typeface="Average"/>
                <a:sym typeface="Average"/>
              </a:rPr>
              <a:t>*This project is provided as part of the requirements for the Civil Engineering course CEE 797, Project Planning and Design, at the University of New Hampshire.  It does not constitute a professional engineering design nor a professional land-surveying document.  Although the information is intended to be accurate, students, instructors, and the University of New Hampshire make no claims, promises, or guarantees about the accuracy, completeness, or adequacy of the information.  The user of this document shall ensure that its use does not violate New Hampshire law with regard to professional licensing and certification requirements, including any work resulting from this student-prepared document required to be under the responsible charge of a licensed engineer or surveyor.</a:t>
            </a:r>
            <a:endParaRPr sz="1100">
              <a:solidFill>
                <a:schemeClr val="lt1"/>
              </a:solidFill>
              <a:latin typeface="Average"/>
              <a:ea typeface="Average"/>
              <a:cs typeface="Average"/>
              <a:sym typeface="Average"/>
            </a:endParaRPr>
          </a:p>
        </p:txBody>
      </p:sp>
      <p:sp>
        <p:nvSpPr>
          <p:cNvPr id="71" name="Google Shape;71;p1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Arial"/>
                <a:ea typeface="Arial"/>
                <a:cs typeface="Arial"/>
                <a:sym typeface="Arial"/>
              </a:rPr>
              <a:t>2</a:t>
            </a:fld>
            <a:endParaRPr>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32"/>
          <p:cNvSpPr txBox="1">
            <a:spLocks noGrp="1"/>
          </p:cNvSpPr>
          <p:nvPr>
            <p:ph type="body" idx="1"/>
          </p:nvPr>
        </p:nvSpPr>
        <p:spPr>
          <a:xfrm>
            <a:off x="0" y="1068425"/>
            <a:ext cx="5001900" cy="35844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chemeClr val="accent1"/>
              </a:buClr>
              <a:buSzPts val="2000"/>
              <a:buChar char="➢"/>
            </a:pPr>
            <a:r>
              <a:rPr lang="en" sz="2000">
                <a:solidFill>
                  <a:schemeClr val="accent1"/>
                </a:solidFill>
              </a:rPr>
              <a:t>Brainstormed by the group, suggested by multiple people</a:t>
            </a:r>
            <a:endParaRPr sz="2000">
              <a:solidFill>
                <a:schemeClr val="accent1"/>
              </a:solidFill>
            </a:endParaRPr>
          </a:p>
          <a:p>
            <a:pPr marL="457200" lvl="0" indent="-355600" algn="l" rtl="0">
              <a:spcBef>
                <a:spcPts val="1000"/>
              </a:spcBef>
              <a:spcAft>
                <a:spcPts val="0"/>
              </a:spcAft>
              <a:buClr>
                <a:schemeClr val="accent1"/>
              </a:buClr>
              <a:buSzPts val="2000"/>
              <a:buChar char="➢"/>
            </a:pPr>
            <a:r>
              <a:rPr lang="en" sz="2000">
                <a:solidFill>
                  <a:schemeClr val="accent1"/>
                </a:solidFill>
              </a:rPr>
              <a:t>Remove Centennial Hall Road</a:t>
            </a:r>
            <a:endParaRPr sz="2000">
              <a:solidFill>
                <a:schemeClr val="accent1"/>
              </a:solidFill>
            </a:endParaRPr>
          </a:p>
          <a:p>
            <a:pPr marL="457200" lvl="0" indent="-355600" algn="l" rtl="0">
              <a:spcBef>
                <a:spcPts val="1000"/>
              </a:spcBef>
              <a:spcAft>
                <a:spcPts val="0"/>
              </a:spcAft>
              <a:buClr>
                <a:schemeClr val="accent1"/>
              </a:buClr>
              <a:buSzPts val="2000"/>
              <a:buChar char="➢"/>
            </a:pPr>
            <a:r>
              <a:rPr lang="en" sz="2000">
                <a:solidFill>
                  <a:schemeClr val="accent1"/>
                </a:solidFill>
              </a:rPr>
              <a:t>Install Parking lot that combines with the existing Centennial Hall and Church Lots </a:t>
            </a:r>
            <a:endParaRPr sz="2000">
              <a:solidFill>
                <a:schemeClr val="accent1"/>
              </a:solidFill>
            </a:endParaRPr>
          </a:p>
          <a:p>
            <a:pPr marL="457200" lvl="0" indent="-355600" algn="l" rtl="0">
              <a:spcBef>
                <a:spcPts val="1000"/>
              </a:spcBef>
              <a:spcAft>
                <a:spcPts val="0"/>
              </a:spcAft>
              <a:buClr>
                <a:schemeClr val="accent1"/>
              </a:buClr>
              <a:buSzPts val="2000"/>
              <a:buChar char="➢"/>
            </a:pPr>
            <a:r>
              <a:rPr lang="en" sz="2000">
                <a:solidFill>
                  <a:schemeClr val="accent1"/>
                </a:solidFill>
              </a:rPr>
              <a:t>Can Add up to 19 More Spots</a:t>
            </a:r>
            <a:endParaRPr sz="2000">
              <a:solidFill>
                <a:schemeClr val="accent1"/>
              </a:solidFill>
            </a:endParaRPr>
          </a:p>
          <a:p>
            <a:pPr marL="457200" lvl="0" indent="-355600" algn="l" rtl="0">
              <a:spcBef>
                <a:spcPts val="1000"/>
              </a:spcBef>
              <a:spcAft>
                <a:spcPts val="1000"/>
              </a:spcAft>
              <a:buClr>
                <a:schemeClr val="accent1"/>
              </a:buClr>
              <a:buSzPts val="2000"/>
              <a:buChar char="➢"/>
            </a:pPr>
            <a:r>
              <a:rPr lang="en" sz="2000">
                <a:solidFill>
                  <a:schemeClr val="accent1"/>
                </a:solidFill>
              </a:rPr>
              <a:t>Cost: $113,300</a:t>
            </a:r>
            <a:endParaRPr sz="2000">
              <a:solidFill>
                <a:schemeClr val="accent1"/>
              </a:solidFill>
            </a:endParaRPr>
          </a:p>
        </p:txBody>
      </p:sp>
      <p:sp>
        <p:nvSpPr>
          <p:cNvPr id="261" name="Google Shape;261;p32"/>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Optional Parking Idea</a:t>
            </a:r>
            <a:endParaRPr/>
          </a:p>
        </p:txBody>
      </p:sp>
      <p:sp>
        <p:nvSpPr>
          <p:cNvPr id="262" name="Google Shape;262;p3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20</a:t>
            </a:fld>
            <a:endParaRPr/>
          </a:p>
        </p:txBody>
      </p:sp>
      <p:cxnSp>
        <p:nvCxnSpPr>
          <p:cNvPr id="263" name="Google Shape;263;p32"/>
          <p:cNvCxnSpPr/>
          <p:nvPr/>
        </p:nvCxnSpPr>
        <p:spPr>
          <a:xfrm rot="10800000">
            <a:off x="5439625" y="1354275"/>
            <a:ext cx="214500" cy="273900"/>
          </a:xfrm>
          <a:prstGeom prst="straightConnector1">
            <a:avLst/>
          </a:prstGeom>
          <a:noFill/>
          <a:ln w="9525" cap="flat" cmpd="sng">
            <a:solidFill>
              <a:srgbClr val="FFFFFF"/>
            </a:solidFill>
            <a:prstDash val="solid"/>
            <a:round/>
            <a:headEnd type="none" w="med" len="med"/>
            <a:tailEnd type="triangle" w="med" len="med"/>
          </a:ln>
        </p:spPr>
      </p:cxnSp>
      <p:cxnSp>
        <p:nvCxnSpPr>
          <p:cNvPr id="264" name="Google Shape;264;p32"/>
          <p:cNvCxnSpPr/>
          <p:nvPr/>
        </p:nvCxnSpPr>
        <p:spPr>
          <a:xfrm>
            <a:off x="5313725" y="1531950"/>
            <a:ext cx="303300" cy="222000"/>
          </a:xfrm>
          <a:prstGeom prst="straightConnector1">
            <a:avLst/>
          </a:prstGeom>
          <a:noFill/>
          <a:ln w="9525" cap="flat" cmpd="sng">
            <a:solidFill>
              <a:srgbClr val="FFFFFF"/>
            </a:solidFill>
            <a:prstDash val="solid"/>
            <a:round/>
            <a:headEnd type="none" w="med" len="med"/>
            <a:tailEnd type="triangle" w="med" len="med"/>
          </a:ln>
        </p:spPr>
      </p:cxnSp>
      <p:cxnSp>
        <p:nvCxnSpPr>
          <p:cNvPr id="265" name="Google Shape;265;p32"/>
          <p:cNvCxnSpPr/>
          <p:nvPr/>
        </p:nvCxnSpPr>
        <p:spPr>
          <a:xfrm>
            <a:off x="7163900" y="2886275"/>
            <a:ext cx="185100" cy="266400"/>
          </a:xfrm>
          <a:prstGeom prst="straightConnector1">
            <a:avLst/>
          </a:prstGeom>
          <a:noFill/>
          <a:ln w="9525" cap="flat" cmpd="sng">
            <a:solidFill>
              <a:srgbClr val="FFFFFF"/>
            </a:solidFill>
            <a:prstDash val="solid"/>
            <a:round/>
            <a:headEnd type="none" w="med" len="med"/>
            <a:tailEnd type="triangle" w="med" len="med"/>
          </a:ln>
        </p:spPr>
      </p:cxnSp>
      <p:cxnSp>
        <p:nvCxnSpPr>
          <p:cNvPr id="266" name="Google Shape;266;p32"/>
          <p:cNvCxnSpPr/>
          <p:nvPr/>
        </p:nvCxnSpPr>
        <p:spPr>
          <a:xfrm rot="10800000">
            <a:off x="7319325" y="2864000"/>
            <a:ext cx="199800" cy="207300"/>
          </a:xfrm>
          <a:prstGeom prst="straightConnector1">
            <a:avLst/>
          </a:prstGeom>
          <a:noFill/>
          <a:ln w="9525" cap="flat" cmpd="sng">
            <a:solidFill>
              <a:srgbClr val="FFFFFF"/>
            </a:solidFill>
            <a:prstDash val="solid"/>
            <a:round/>
            <a:headEnd type="none" w="med" len="med"/>
            <a:tailEnd type="triangle" w="med" len="med"/>
          </a:ln>
        </p:spPr>
      </p:cxnSp>
      <p:pic>
        <p:nvPicPr>
          <p:cNvPr id="267" name="Google Shape;267;p32"/>
          <p:cNvPicPr preferRelativeResize="0"/>
          <p:nvPr/>
        </p:nvPicPr>
        <p:blipFill>
          <a:blip r:embed="rId3">
            <a:alphaModFix/>
          </a:blip>
          <a:stretch>
            <a:fillRect/>
          </a:stretch>
        </p:blipFill>
        <p:spPr>
          <a:xfrm>
            <a:off x="5084750" y="703074"/>
            <a:ext cx="3828525" cy="3496149"/>
          </a:xfrm>
          <a:prstGeom prst="rect">
            <a:avLst/>
          </a:prstGeom>
          <a:noFill/>
          <a:ln w="28575" cap="flat" cmpd="sng">
            <a:solidFill>
              <a:schemeClr val="dk2"/>
            </a:solidFill>
            <a:prstDash val="solid"/>
            <a:round/>
            <a:headEnd type="none" w="sm" len="sm"/>
            <a:tailEnd type="none" w="sm" len="sm"/>
          </a:ln>
        </p:spPr>
      </p:pic>
      <p:cxnSp>
        <p:nvCxnSpPr>
          <p:cNvPr id="268" name="Google Shape;268;p32"/>
          <p:cNvCxnSpPr/>
          <p:nvPr/>
        </p:nvCxnSpPr>
        <p:spPr>
          <a:xfrm>
            <a:off x="5402525" y="1524550"/>
            <a:ext cx="251700" cy="133200"/>
          </a:xfrm>
          <a:prstGeom prst="straightConnector1">
            <a:avLst/>
          </a:prstGeom>
          <a:noFill/>
          <a:ln w="9525" cap="flat" cmpd="sng">
            <a:solidFill>
              <a:srgbClr val="FFFFFF"/>
            </a:solidFill>
            <a:prstDash val="solid"/>
            <a:round/>
            <a:headEnd type="none" w="med" len="med"/>
            <a:tailEnd type="triangle" w="med" len="med"/>
          </a:ln>
        </p:spPr>
      </p:cxnSp>
      <p:cxnSp>
        <p:nvCxnSpPr>
          <p:cNvPr id="269" name="Google Shape;269;p32"/>
          <p:cNvCxnSpPr/>
          <p:nvPr/>
        </p:nvCxnSpPr>
        <p:spPr>
          <a:xfrm rot="10800000">
            <a:off x="5498650" y="1361650"/>
            <a:ext cx="204300" cy="162900"/>
          </a:xfrm>
          <a:prstGeom prst="straightConnector1">
            <a:avLst/>
          </a:prstGeom>
          <a:noFill/>
          <a:ln w="9525" cap="flat" cmpd="sng">
            <a:solidFill>
              <a:srgbClr val="FFFFFF"/>
            </a:solidFill>
            <a:prstDash val="solid"/>
            <a:round/>
            <a:headEnd type="none" w="med" len="med"/>
            <a:tailEnd type="triangle" w="med" len="med"/>
          </a:ln>
        </p:spPr>
      </p:cxnSp>
      <p:cxnSp>
        <p:nvCxnSpPr>
          <p:cNvPr id="270" name="Google Shape;270;p32"/>
          <p:cNvCxnSpPr/>
          <p:nvPr/>
        </p:nvCxnSpPr>
        <p:spPr>
          <a:xfrm rot="10800000">
            <a:off x="7785550" y="2952725"/>
            <a:ext cx="282600" cy="148200"/>
          </a:xfrm>
          <a:prstGeom prst="straightConnector1">
            <a:avLst/>
          </a:prstGeom>
          <a:noFill/>
          <a:ln w="9525" cap="flat" cmpd="sng">
            <a:solidFill>
              <a:srgbClr val="FFFFFF"/>
            </a:solidFill>
            <a:prstDash val="solid"/>
            <a:round/>
            <a:headEnd type="none" w="med" len="med"/>
            <a:tailEnd type="triangle" w="med" len="med"/>
          </a:ln>
        </p:spPr>
      </p:cxnSp>
      <p:cxnSp>
        <p:nvCxnSpPr>
          <p:cNvPr id="271" name="Google Shape;271;p32"/>
          <p:cNvCxnSpPr/>
          <p:nvPr/>
        </p:nvCxnSpPr>
        <p:spPr>
          <a:xfrm>
            <a:off x="7637550" y="3063900"/>
            <a:ext cx="226200" cy="126000"/>
          </a:xfrm>
          <a:prstGeom prst="straightConnector1">
            <a:avLst/>
          </a:prstGeom>
          <a:noFill/>
          <a:ln w="9525" cap="flat" cmpd="sng">
            <a:solidFill>
              <a:srgbClr val="FFFFFF"/>
            </a:solidFill>
            <a:prstDash val="solid"/>
            <a:round/>
            <a:headEnd type="none" w="med" len="med"/>
            <a:tailEnd type="triangle" w="med" len="med"/>
          </a:ln>
        </p:spPr>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33"/>
          <p:cNvSpPr txBox="1">
            <a:spLocks noGrp="1"/>
          </p:cNvSpPr>
          <p:nvPr>
            <p:ph type="title"/>
          </p:nvPr>
        </p:nvSpPr>
        <p:spPr>
          <a:xfrm>
            <a:off x="311700" y="19487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Addressing Feedback/Ideas</a:t>
            </a:r>
            <a:endParaRPr/>
          </a:p>
        </p:txBody>
      </p:sp>
      <p:sp>
        <p:nvSpPr>
          <p:cNvPr id="277" name="Google Shape;277;p33"/>
          <p:cNvSpPr txBox="1">
            <a:spLocks noGrp="1"/>
          </p:cNvSpPr>
          <p:nvPr>
            <p:ph type="body" idx="1"/>
          </p:nvPr>
        </p:nvSpPr>
        <p:spPr>
          <a:xfrm>
            <a:off x="311700" y="777275"/>
            <a:ext cx="8520600" cy="37452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600">
                <a:solidFill>
                  <a:srgbClr val="000000"/>
                </a:solidFill>
              </a:rPr>
              <a:t>Feedback: There is barely any parking for bandstand events.</a:t>
            </a:r>
            <a:endParaRPr sz="1600">
              <a:solidFill>
                <a:srgbClr val="000000"/>
              </a:solidFill>
            </a:endParaRPr>
          </a:p>
          <a:p>
            <a:pPr marL="0" lvl="0" indent="0" algn="l" rtl="0">
              <a:lnSpc>
                <a:spcPct val="100000"/>
              </a:lnSpc>
              <a:spcBef>
                <a:spcPts val="1600"/>
              </a:spcBef>
              <a:spcAft>
                <a:spcPts val="0"/>
              </a:spcAft>
              <a:buNone/>
            </a:pPr>
            <a:r>
              <a:rPr lang="en">
                <a:solidFill>
                  <a:srgbClr val="6AA84F"/>
                </a:solidFill>
              </a:rPr>
              <a:t>Response: Eliminate connector road separating Bandstand &amp; Centennial Hall</a:t>
            </a:r>
            <a:endParaRPr>
              <a:solidFill>
                <a:srgbClr val="6AA84F"/>
              </a:solidFill>
            </a:endParaRPr>
          </a:p>
          <a:p>
            <a:pPr marL="0" lvl="0" indent="0" algn="l" rtl="0">
              <a:lnSpc>
                <a:spcPct val="100000"/>
              </a:lnSpc>
              <a:spcBef>
                <a:spcPts val="1600"/>
              </a:spcBef>
              <a:spcAft>
                <a:spcPts val="0"/>
              </a:spcAft>
              <a:buNone/>
            </a:pPr>
            <a:r>
              <a:rPr lang="en" sz="1700">
                <a:solidFill>
                  <a:schemeClr val="accent1"/>
                </a:solidFill>
              </a:rPr>
              <a:t>Feedback: Slowing Down NH151 with a Roundabout or Traffic Light will cause More Rear-End Crashes</a:t>
            </a:r>
            <a:endParaRPr sz="1700">
              <a:solidFill>
                <a:schemeClr val="accent1"/>
              </a:solidFill>
            </a:endParaRPr>
          </a:p>
          <a:p>
            <a:pPr marL="0" lvl="0" indent="0" algn="l" rtl="0">
              <a:lnSpc>
                <a:spcPct val="100000"/>
              </a:lnSpc>
              <a:spcBef>
                <a:spcPts val="1000"/>
              </a:spcBef>
              <a:spcAft>
                <a:spcPts val="0"/>
              </a:spcAft>
              <a:buNone/>
            </a:pPr>
            <a:r>
              <a:rPr lang="en">
                <a:solidFill>
                  <a:srgbClr val="6AA84F"/>
                </a:solidFill>
              </a:rPr>
              <a:t>Response:</a:t>
            </a:r>
            <a:endParaRPr>
              <a:solidFill>
                <a:srgbClr val="6AA84F"/>
              </a:solidFill>
            </a:endParaRPr>
          </a:p>
          <a:p>
            <a:pPr marL="914400" lvl="1" indent="-349250" algn="l" rtl="0">
              <a:lnSpc>
                <a:spcPct val="100000"/>
              </a:lnSpc>
              <a:spcBef>
                <a:spcPts val="0"/>
              </a:spcBef>
              <a:spcAft>
                <a:spcPts val="0"/>
              </a:spcAft>
              <a:buClr>
                <a:srgbClr val="6AA84F"/>
              </a:buClr>
              <a:buSzPts val="1900"/>
              <a:buChar char="○"/>
            </a:pPr>
            <a:r>
              <a:rPr lang="en" sz="1900">
                <a:solidFill>
                  <a:srgbClr val="6AA84F"/>
                </a:solidFill>
              </a:rPr>
              <a:t>Crashes Here Specifically Have a 37% Chance of Injury</a:t>
            </a:r>
            <a:endParaRPr sz="1900">
              <a:solidFill>
                <a:srgbClr val="6AA84F"/>
              </a:solidFill>
            </a:endParaRPr>
          </a:p>
          <a:p>
            <a:pPr marL="914400" lvl="1" indent="-349250" algn="l" rtl="0">
              <a:lnSpc>
                <a:spcPct val="100000"/>
              </a:lnSpc>
              <a:spcBef>
                <a:spcPts val="0"/>
              </a:spcBef>
              <a:spcAft>
                <a:spcPts val="0"/>
              </a:spcAft>
              <a:buClr>
                <a:srgbClr val="6AA84F"/>
              </a:buClr>
              <a:buSzPts val="1900"/>
              <a:buChar char="○"/>
            </a:pPr>
            <a:r>
              <a:rPr lang="en" sz="1900">
                <a:solidFill>
                  <a:srgbClr val="6AA84F"/>
                </a:solidFill>
              </a:rPr>
              <a:t>“Side impact car accidents kill between 8,000 and 10,000 people each year, more than rear-end and head-on collisions combined” (Fernandez)</a:t>
            </a:r>
            <a:endParaRPr sz="1900">
              <a:solidFill>
                <a:srgbClr val="6AA84F"/>
              </a:solidFill>
            </a:endParaRPr>
          </a:p>
          <a:p>
            <a:pPr marL="914400" lvl="1" indent="-349250" algn="l" rtl="0">
              <a:lnSpc>
                <a:spcPct val="100000"/>
              </a:lnSpc>
              <a:spcBef>
                <a:spcPts val="0"/>
              </a:spcBef>
              <a:spcAft>
                <a:spcPts val="0"/>
              </a:spcAft>
              <a:buClr>
                <a:srgbClr val="6AA84F"/>
              </a:buClr>
              <a:buSzPts val="1900"/>
              <a:buChar char="○"/>
            </a:pPr>
            <a:r>
              <a:rPr lang="en" sz="1900">
                <a:solidFill>
                  <a:srgbClr val="6AA84F"/>
                </a:solidFill>
              </a:rPr>
              <a:t>Can Invest in Signs or Speed Bumps for Cars Going South on NH151/Post Rd</a:t>
            </a:r>
            <a:endParaRPr sz="1900">
              <a:solidFill>
                <a:srgbClr val="6AA84F"/>
              </a:solidFill>
            </a:endParaRPr>
          </a:p>
          <a:p>
            <a:pPr marL="1371600" lvl="2" indent="-349250" algn="l" rtl="0">
              <a:lnSpc>
                <a:spcPct val="100000"/>
              </a:lnSpc>
              <a:spcBef>
                <a:spcPts val="0"/>
              </a:spcBef>
              <a:spcAft>
                <a:spcPts val="0"/>
              </a:spcAft>
              <a:buClr>
                <a:srgbClr val="6AA84F"/>
              </a:buClr>
              <a:buSzPts val="1900"/>
              <a:buChar char="■"/>
            </a:pPr>
            <a:r>
              <a:rPr lang="en" sz="1900">
                <a:solidFill>
                  <a:srgbClr val="6AA84F"/>
                </a:solidFill>
              </a:rPr>
              <a:t>“Roundabout Ahead” Sign -$300</a:t>
            </a:r>
            <a:endParaRPr sz="1900">
              <a:solidFill>
                <a:srgbClr val="6AA84F"/>
              </a:solidFill>
            </a:endParaRPr>
          </a:p>
          <a:p>
            <a:pPr marL="1371600" lvl="2" indent="-349250" algn="l" rtl="0">
              <a:lnSpc>
                <a:spcPct val="100000"/>
              </a:lnSpc>
              <a:spcBef>
                <a:spcPts val="0"/>
              </a:spcBef>
              <a:spcAft>
                <a:spcPts val="0"/>
              </a:spcAft>
              <a:buClr>
                <a:srgbClr val="6AA84F"/>
              </a:buClr>
              <a:buSzPts val="1900"/>
              <a:buChar char="■"/>
            </a:pPr>
            <a:r>
              <a:rPr lang="en" sz="1900">
                <a:solidFill>
                  <a:srgbClr val="6AA84F"/>
                </a:solidFill>
              </a:rPr>
              <a:t>LED Flashing Sign -$900</a:t>
            </a:r>
            <a:endParaRPr sz="1900">
              <a:solidFill>
                <a:srgbClr val="6AA84F"/>
              </a:solidFill>
            </a:endParaRPr>
          </a:p>
          <a:p>
            <a:pPr marL="457200" lvl="0" indent="0" algn="l" rtl="0">
              <a:lnSpc>
                <a:spcPct val="100000"/>
              </a:lnSpc>
              <a:spcBef>
                <a:spcPts val="1600"/>
              </a:spcBef>
              <a:spcAft>
                <a:spcPts val="0"/>
              </a:spcAft>
              <a:buNone/>
            </a:pPr>
            <a:endParaRPr/>
          </a:p>
          <a:p>
            <a:pPr marL="0" lvl="0" indent="0" algn="l" rtl="0">
              <a:spcBef>
                <a:spcPts val="0"/>
              </a:spcBef>
              <a:spcAft>
                <a:spcPts val="1600"/>
              </a:spcAft>
              <a:buNone/>
            </a:pPr>
            <a:r>
              <a:rPr lang="en"/>
              <a:t>	</a:t>
            </a:r>
            <a:endParaRPr/>
          </a:p>
        </p:txBody>
      </p:sp>
      <p:sp>
        <p:nvSpPr>
          <p:cNvPr id="278" name="Google Shape;278;p3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21</a:t>
            </a:fld>
            <a:endParaRPr/>
          </a:p>
        </p:txBody>
      </p:sp>
      <p:sp>
        <p:nvSpPr>
          <p:cNvPr id="279" name="Google Shape;279;p33"/>
          <p:cNvSpPr txBox="1"/>
          <p:nvPr/>
        </p:nvSpPr>
        <p:spPr>
          <a:xfrm>
            <a:off x="3994425" y="4636850"/>
            <a:ext cx="6807900" cy="497400"/>
          </a:xfrm>
          <a:prstGeom prst="rect">
            <a:avLst/>
          </a:prstGeom>
          <a:noFill/>
          <a:ln>
            <a:noFill/>
          </a:ln>
        </p:spPr>
        <p:txBody>
          <a:bodyPr spcFirstLastPara="1" wrap="square" lIns="91425" tIns="91425" rIns="91425" bIns="91425" anchor="t" anchorCtr="0">
            <a:noAutofit/>
          </a:bodyPr>
          <a:lstStyle/>
          <a:p>
            <a:pPr marL="457200" lvl="0" indent="0" algn="l" rtl="0">
              <a:lnSpc>
                <a:spcPct val="115000"/>
              </a:lnSpc>
              <a:spcBef>
                <a:spcPts val="0"/>
              </a:spcBef>
              <a:spcAft>
                <a:spcPts val="0"/>
              </a:spcAft>
              <a:buNone/>
            </a:pPr>
            <a:r>
              <a:rPr lang="en" sz="800">
                <a:solidFill>
                  <a:schemeClr val="lt2"/>
                </a:solidFill>
                <a:latin typeface="Average"/>
                <a:ea typeface="Average"/>
                <a:cs typeface="Average"/>
                <a:sym typeface="Average"/>
              </a:rPr>
              <a:t>*Fernandez, Stephen. “The Effects of Side Impact Car Crashes on the Body.” JusticePays.com, www.justicepays.com/learning/crash-science/the-effects-of-side-impact-car-crashes-on-the-body.</a:t>
            </a:r>
            <a:endParaRPr sz="1800">
              <a:solidFill>
                <a:schemeClr val="lt2"/>
              </a:solidFill>
              <a:latin typeface="Average"/>
              <a:ea typeface="Average"/>
              <a:cs typeface="Average"/>
              <a:sym typeface="Average"/>
            </a:endParaRPr>
          </a:p>
          <a:p>
            <a:pPr marL="0" lvl="0" indent="0" algn="l" rtl="0">
              <a:spcBef>
                <a:spcPts val="1600"/>
              </a:spcBef>
              <a:spcAft>
                <a:spcPts val="0"/>
              </a:spcAft>
              <a:buNone/>
            </a:pPr>
            <a:endParaRPr>
              <a:latin typeface="Average"/>
              <a:ea typeface="Average"/>
              <a:cs typeface="Average"/>
              <a:sym typeface="Average"/>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34"/>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r>
              <a:rPr lang="en"/>
              <a:t>Addressing Feedback/Ideas</a:t>
            </a:r>
            <a:endParaRPr/>
          </a:p>
        </p:txBody>
      </p:sp>
      <p:sp>
        <p:nvSpPr>
          <p:cNvPr id="285" name="Google Shape;285;p34"/>
          <p:cNvSpPr txBox="1">
            <a:spLocks noGrp="1"/>
          </p:cNvSpPr>
          <p:nvPr>
            <p:ph type="body" idx="1"/>
          </p:nvPr>
        </p:nvSpPr>
        <p:spPr>
          <a:xfrm>
            <a:off x="311700" y="1152475"/>
            <a:ext cx="8520600" cy="1715700"/>
          </a:xfrm>
          <a:prstGeom prst="rect">
            <a:avLst/>
          </a:prstGeom>
        </p:spPr>
        <p:txBody>
          <a:bodyPr spcFirstLastPara="1" wrap="square" lIns="91425" tIns="91425" rIns="91425" bIns="91425" anchor="t" anchorCtr="0">
            <a:noAutofit/>
          </a:bodyPr>
          <a:lstStyle/>
          <a:p>
            <a:pPr marL="0" lvl="0" indent="0" algn="l" rtl="0">
              <a:lnSpc>
                <a:spcPct val="100000"/>
              </a:lnSpc>
              <a:spcBef>
                <a:spcPts val="1000"/>
              </a:spcBef>
              <a:spcAft>
                <a:spcPts val="0"/>
              </a:spcAft>
              <a:buNone/>
            </a:pPr>
            <a:r>
              <a:rPr lang="en" sz="1700">
                <a:solidFill>
                  <a:srgbClr val="000000"/>
                </a:solidFill>
              </a:rPr>
              <a:t>Feedback: “I have to walk on peoples lawns to reach the bandstand events.”</a:t>
            </a:r>
            <a:endParaRPr sz="1700">
              <a:solidFill>
                <a:srgbClr val="000000"/>
              </a:solidFill>
            </a:endParaRPr>
          </a:p>
          <a:p>
            <a:pPr marL="0" lvl="0" indent="0" algn="l" rtl="0">
              <a:lnSpc>
                <a:spcPct val="100000"/>
              </a:lnSpc>
              <a:spcBef>
                <a:spcPts val="1000"/>
              </a:spcBef>
              <a:spcAft>
                <a:spcPts val="0"/>
              </a:spcAft>
              <a:buNone/>
            </a:pPr>
            <a:r>
              <a:rPr lang="en">
                <a:solidFill>
                  <a:srgbClr val="6AA84F"/>
                </a:solidFill>
              </a:rPr>
              <a:t>Response: Can Install Sidewalks Around the Area</a:t>
            </a:r>
            <a:endParaRPr>
              <a:solidFill>
                <a:srgbClr val="6AA84F"/>
              </a:solidFill>
            </a:endParaRPr>
          </a:p>
          <a:p>
            <a:pPr marL="0" lvl="0" indent="0" algn="l" rtl="0">
              <a:lnSpc>
                <a:spcPct val="100000"/>
              </a:lnSpc>
              <a:spcBef>
                <a:spcPts val="1000"/>
              </a:spcBef>
              <a:spcAft>
                <a:spcPts val="0"/>
              </a:spcAft>
              <a:buNone/>
            </a:pPr>
            <a:r>
              <a:rPr lang="en">
                <a:solidFill>
                  <a:srgbClr val="6AA84F"/>
                </a:solidFill>
              </a:rPr>
              <a:t>*Problem is, there are no sidewalks remotely close to the intersection, would be up to the town to decide how far the bandstand the sidewalks would reach. </a:t>
            </a:r>
            <a:endParaRPr>
              <a:solidFill>
                <a:srgbClr val="6AA84F"/>
              </a:solidFill>
            </a:endParaRPr>
          </a:p>
          <a:p>
            <a:pPr marL="0" lvl="0" indent="0" algn="l" rtl="0">
              <a:lnSpc>
                <a:spcPct val="100000"/>
              </a:lnSpc>
              <a:spcBef>
                <a:spcPts val="1000"/>
              </a:spcBef>
              <a:spcAft>
                <a:spcPts val="0"/>
              </a:spcAft>
              <a:buNone/>
            </a:pPr>
            <a:endParaRPr>
              <a:solidFill>
                <a:srgbClr val="6AA84F"/>
              </a:solidFill>
            </a:endParaRPr>
          </a:p>
        </p:txBody>
      </p:sp>
      <p:sp>
        <p:nvSpPr>
          <p:cNvPr id="286" name="Google Shape;286;p3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22</a:t>
            </a:fld>
            <a:endParaRPr/>
          </a:p>
        </p:txBody>
      </p:sp>
      <p:pic>
        <p:nvPicPr>
          <p:cNvPr id="287" name="Google Shape;287;p34"/>
          <p:cNvPicPr preferRelativeResize="0"/>
          <p:nvPr/>
        </p:nvPicPr>
        <p:blipFill>
          <a:blip r:embed="rId3">
            <a:alphaModFix/>
          </a:blip>
          <a:stretch>
            <a:fillRect/>
          </a:stretch>
        </p:blipFill>
        <p:spPr>
          <a:xfrm>
            <a:off x="3083768" y="2868193"/>
            <a:ext cx="2976475" cy="2033451"/>
          </a:xfrm>
          <a:prstGeom prst="rect">
            <a:avLst/>
          </a:prstGeom>
          <a:noFill/>
          <a:ln w="28575" cap="flat" cmpd="sng">
            <a:solidFill>
              <a:schemeClr val="dk2"/>
            </a:solidFill>
            <a:prstDash val="solid"/>
            <a:round/>
            <a:headEnd type="none" w="sm" len="sm"/>
            <a:tailEnd type="none" w="sm" len="sm"/>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35"/>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accent1"/>
                </a:solidFill>
              </a:rPr>
              <a:t>Cost, $$$:  Estimated using Engineering Economics</a:t>
            </a:r>
            <a:endParaRPr>
              <a:solidFill>
                <a:schemeClr val="accent1"/>
              </a:solidFill>
            </a:endParaRPr>
          </a:p>
        </p:txBody>
      </p:sp>
      <p:sp>
        <p:nvSpPr>
          <p:cNvPr id="293" name="Google Shape;293;p3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23</a:t>
            </a:fld>
            <a:endParaRPr/>
          </a:p>
        </p:txBody>
      </p:sp>
      <p:pic>
        <p:nvPicPr>
          <p:cNvPr id="294" name="Google Shape;294;p35"/>
          <p:cNvPicPr preferRelativeResize="0"/>
          <p:nvPr/>
        </p:nvPicPr>
        <p:blipFill>
          <a:blip r:embed="rId3">
            <a:alphaModFix/>
          </a:blip>
          <a:stretch>
            <a:fillRect/>
          </a:stretch>
        </p:blipFill>
        <p:spPr>
          <a:xfrm>
            <a:off x="1254325" y="756125"/>
            <a:ext cx="6400800" cy="32004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36"/>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solidFill>
                  <a:schemeClr val="accent1"/>
                </a:solidFill>
              </a:rPr>
              <a:t>Safety: Decrease in Potential Crashes</a:t>
            </a:r>
            <a:endParaRPr>
              <a:solidFill>
                <a:schemeClr val="accent1"/>
              </a:solidFill>
            </a:endParaRPr>
          </a:p>
        </p:txBody>
      </p:sp>
      <p:sp>
        <p:nvSpPr>
          <p:cNvPr id="300" name="Google Shape;300;p3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24</a:t>
            </a:fld>
            <a:endParaRPr/>
          </a:p>
        </p:txBody>
      </p:sp>
      <p:pic>
        <p:nvPicPr>
          <p:cNvPr id="301" name="Google Shape;301;p36"/>
          <p:cNvPicPr preferRelativeResize="0"/>
          <p:nvPr/>
        </p:nvPicPr>
        <p:blipFill>
          <a:blip r:embed="rId3">
            <a:alphaModFix/>
          </a:blip>
          <a:stretch>
            <a:fillRect/>
          </a:stretch>
        </p:blipFill>
        <p:spPr>
          <a:xfrm>
            <a:off x="1828810" y="742950"/>
            <a:ext cx="5486400" cy="32004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37"/>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n">
                <a:solidFill>
                  <a:schemeClr val="accent1"/>
                </a:solidFill>
              </a:rPr>
              <a:t>Traffic Operation: Speed Limit Level of Service</a:t>
            </a:r>
            <a:endParaRPr>
              <a:solidFill>
                <a:schemeClr val="accent1"/>
              </a:solidFill>
            </a:endParaRPr>
          </a:p>
        </p:txBody>
      </p:sp>
      <p:sp>
        <p:nvSpPr>
          <p:cNvPr id="307" name="Google Shape;307;p3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chemeClr val="lt2"/>
                </a:solidFill>
              </a:rPr>
              <a:t>25</a:t>
            </a:fld>
            <a:endParaRPr>
              <a:solidFill>
                <a:schemeClr val="lt2"/>
              </a:solidFill>
            </a:endParaRPr>
          </a:p>
        </p:txBody>
      </p:sp>
      <p:pic>
        <p:nvPicPr>
          <p:cNvPr id="308" name="Google Shape;308;p37"/>
          <p:cNvPicPr preferRelativeResize="0"/>
          <p:nvPr/>
        </p:nvPicPr>
        <p:blipFill>
          <a:blip r:embed="rId3">
            <a:alphaModFix/>
          </a:blip>
          <a:stretch>
            <a:fillRect/>
          </a:stretch>
        </p:blipFill>
        <p:spPr>
          <a:xfrm>
            <a:off x="1828800" y="742950"/>
            <a:ext cx="5486400" cy="32004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38"/>
          <p:cNvSpPr txBox="1">
            <a:spLocks noGrp="1"/>
          </p:cNvSpPr>
          <p:nvPr>
            <p:ph type="title"/>
          </p:nvPr>
        </p:nvSpPr>
        <p:spPr>
          <a:xfrm>
            <a:off x="265500" y="309750"/>
            <a:ext cx="4045200" cy="1533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000"/>
              <a:t>Of the Categories Listed, Please Rank Your Priorities:</a:t>
            </a:r>
            <a:endParaRPr sz="3000"/>
          </a:p>
        </p:txBody>
      </p:sp>
      <p:sp>
        <p:nvSpPr>
          <p:cNvPr id="314" name="Google Shape;314;p3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26</a:t>
            </a:fld>
            <a:endParaRPr/>
          </a:p>
        </p:txBody>
      </p:sp>
      <p:sp>
        <p:nvSpPr>
          <p:cNvPr id="315" name="Google Shape;315;p38"/>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p>
            <a:pPr marL="457200" lvl="0" indent="-355600" algn="l" rtl="0">
              <a:spcBef>
                <a:spcPts val="0"/>
              </a:spcBef>
              <a:spcAft>
                <a:spcPts val="0"/>
              </a:spcAft>
              <a:buSzPts val="2000"/>
              <a:buChar char="➢"/>
            </a:pPr>
            <a:r>
              <a:rPr lang="en" sz="2000"/>
              <a:t>Safety</a:t>
            </a:r>
            <a:endParaRPr sz="2000"/>
          </a:p>
          <a:p>
            <a:pPr marL="457200" lvl="0" indent="-355600" algn="l" rtl="0">
              <a:spcBef>
                <a:spcPts val="1000"/>
              </a:spcBef>
              <a:spcAft>
                <a:spcPts val="0"/>
              </a:spcAft>
              <a:buSzPts val="2000"/>
              <a:buChar char="➢"/>
            </a:pPr>
            <a:r>
              <a:rPr lang="en" sz="2000"/>
              <a:t>Traffic Operation, Flow</a:t>
            </a:r>
            <a:endParaRPr sz="2000"/>
          </a:p>
          <a:p>
            <a:pPr marL="457200" lvl="0" indent="-355600" algn="l" rtl="0">
              <a:spcBef>
                <a:spcPts val="1000"/>
              </a:spcBef>
              <a:spcAft>
                <a:spcPts val="0"/>
              </a:spcAft>
              <a:buSzPts val="2000"/>
              <a:buChar char="➢"/>
            </a:pPr>
            <a:r>
              <a:rPr lang="en" sz="2000"/>
              <a:t>Pedestrian, Bicycle Accommodation</a:t>
            </a:r>
            <a:endParaRPr sz="2000"/>
          </a:p>
          <a:p>
            <a:pPr marL="457200" lvl="0" indent="-355600" algn="l" rtl="0">
              <a:spcBef>
                <a:spcPts val="1000"/>
              </a:spcBef>
              <a:spcAft>
                <a:spcPts val="0"/>
              </a:spcAft>
              <a:buSzPts val="2000"/>
              <a:buChar char="➢"/>
            </a:pPr>
            <a:r>
              <a:rPr lang="en" sz="2000"/>
              <a:t>Historical Sites Preservation</a:t>
            </a:r>
            <a:endParaRPr sz="2000"/>
          </a:p>
          <a:p>
            <a:pPr marL="457200" lvl="0" indent="-355600" algn="l" rtl="0">
              <a:spcBef>
                <a:spcPts val="1000"/>
              </a:spcBef>
              <a:spcAft>
                <a:spcPts val="0"/>
              </a:spcAft>
              <a:buSzPts val="2000"/>
              <a:buChar char="➢"/>
            </a:pPr>
            <a:r>
              <a:rPr lang="en" sz="2000"/>
              <a:t>Environmental Impact</a:t>
            </a:r>
            <a:endParaRPr sz="2000"/>
          </a:p>
          <a:p>
            <a:pPr marL="457200" lvl="0" indent="-355600" algn="l" rtl="0">
              <a:spcBef>
                <a:spcPts val="1000"/>
              </a:spcBef>
              <a:spcAft>
                <a:spcPts val="1000"/>
              </a:spcAft>
              <a:buSzPts val="2000"/>
              <a:buChar char="➢"/>
            </a:pPr>
            <a:r>
              <a:rPr lang="en" sz="2000"/>
              <a:t>Cost</a:t>
            </a:r>
            <a:endParaRPr sz="2000"/>
          </a:p>
        </p:txBody>
      </p:sp>
      <p:sp>
        <p:nvSpPr>
          <p:cNvPr id="316" name="Google Shape;316;p38"/>
          <p:cNvSpPr txBox="1">
            <a:spLocks noGrp="1"/>
          </p:cNvSpPr>
          <p:nvPr>
            <p:ph type="subTitle" idx="1"/>
          </p:nvPr>
        </p:nvSpPr>
        <p:spPr>
          <a:xfrm>
            <a:off x="265500" y="3648550"/>
            <a:ext cx="4045200" cy="1191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a:t>* 1 being the </a:t>
            </a:r>
            <a:r>
              <a:rPr lang="en" sz="2400" b="1"/>
              <a:t>Most</a:t>
            </a:r>
            <a:r>
              <a:rPr lang="en" sz="2400"/>
              <a:t> Important</a:t>
            </a:r>
            <a:endParaRPr sz="2400"/>
          </a:p>
          <a:p>
            <a:pPr marL="0" lvl="0" indent="0" algn="ctr" rtl="0">
              <a:spcBef>
                <a:spcPts val="0"/>
              </a:spcBef>
              <a:spcAft>
                <a:spcPts val="0"/>
              </a:spcAft>
              <a:buNone/>
            </a:pPr>
            <a:r>
              <a:rPr lang="en" sz="2400"/>
              <a:t>* 6 being the </a:t>
            </a:r>
            <a:r>
              <a:rPr lang="en" sz="2400" b="1"/>
              <a:t>Least</a:t>
            </a:r>
            <a:endParaRPr sz="2400" b="1"/>
          </a:p>
        </p:txBody>
      </p:sp>
      <p:pic>
        <p:nvPicPr>
          <p:cNvPr id="317" name="Google Shape;317;p38"/>
          <p:cNvPicPr preferRelativeResize="0"/>
          <p:nvPr/>
        </p:nvPicPr>
        <p:blipFill>
          <a:blip r:embed="rId3">
            <a:alphaModFix/>
          </a:blip>
          <a:stretch>
            <a:fillRect/>
          </a:stretch>
        </p:blipFill>
        <p:spPr>
          <a:xfrm>
            <a:off x="1005200" y="1919550"/>
            <a:ext cx="2565800" cy="16996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39"/>
          <p:cNvSpPr txBox="1">
            <a:spLocks noGrp="1"/>
          </p:cNvSpPr>
          <p:nvPr>
            <p:ph type="title"/>
          </p:nvPr>
        </p:nvSpPr>
        <p:spPr>
          <a:xfrm>
            <a:off x="311700" y="743001"/>
            <a:ext cx="8520600" cy="2006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600"/>
              <a:t>If You Are Reading This PowerPoint From Home, Please Take the Survey Here:</a:t>
            </a:r>
            <a:endParaRPr sz="3600"/>
          </a:p>
        </p:txBody>
      </p:sp>
      <p:sp>
        <p:nvSpPr>
          <p:cNvPr id="323" name="Google Shape;323;p39"/>
          <p:cNvSpPr txBox="1">
            <a:spLocks noGrp="1"/>
          </p:cNvSpPr>
          <p:nvPr>
            <p:ph type="body" idx="1"/>
          </p:nvPr>
        </p:nvSpPr>
        <p:spPr>
          <a:xfrm>
            <a:off x="311700" y="2845182"/>
            <a:ext cx="8520600" cy="1300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u="sng">
                <a:solidFill>
                  <a:schemeClr val="hlink"/>
                </a:solidFill>
                <a:hlinkClick r:id="rId3"/>
              </a:rPr>
              <a:t>https://www.surveymonkey.com/r/D66F3TD</a:t>
            </a:r>
            <a:endParaRPr sz="3000"/>
          </a:p>
          <a:p>
            <a:pPr marL="0" lvl="0" indent="0" algn="ctr" rtl="0">
              <a:spcBef>
                <a:spcPts val="1600"/>
              </a:spcBef>
              <a:spcAft>
                <a:spcPts val="1600"/>
              </a:spcAft>
              <a:buNone/>
            </a:pPr>
            <a:endParaRPr/>
          </a:p>
        </p:txBody>
      </p:sp>
      <p:sp>
        <p:nvSpPr>
          <p:cNvPr id="324" name="Google Shape;324;p3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4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chemeClr val="lt1"/>
                </a:solidFill>
                <a:latin typeface="Arial"/>
                <a:ea typeface="Arial"/>
                <a:cs typeface="Arial"/>
                <a:sym typeface="Arial"/>
              </a:rPr>
              <a:t>28</a:t>
            </a:fld>
            <a:endParaRPr>
              <a:solidFill>
                <a:schemeClr val="lt1"/>
              </a:solidFill>
              <a:latin typeface="Arial"/>
              <a:ea typeface="Arial"/>
              <a:cs typeface="Arial"/>
              <a:sym typeface="Arial"/>
            </a:endParaRPr>
          </a:p>
        </p:txBody>
      </p:sp>
      <p:sp>
        <p:nvSpPr>
          <p:cNvPr id="330" name="Google Shape;330;p40"/>
          <p:cNvSpPr txBox="1">
            <a:spLocks noGrp="1"/>
          </p:cNvSpPr>
          <p:nvPr>
            <p:ph type="title"/>
          </p:nvPr>
        </p:nvSpPr>
        <p:spPr>
          <a:xfrm>
            <a:off x="490250" y="526350"/>
            <a:ext cx="7606200" cy="4090800"/>
          </a:xfrm>
          <a:prstGeom prst="rect">
            <a:avLst/>
          </a:prstGeom>
        </p:spPr>
        <p:txBody>
          <a:bodyPr spcFirstLastPara="1" wrap="square" lIns="91425" tIns="91425" rIns="91425" bIns="91425" anchor="ctr" anchorCtr="0">
            <a:noAutofit/>
          </a:bodyPr>
          <a:lstStyle/>
          <a:p>
            <a:pPr marL="457200" lvl="0" indent="-457200" algn="l" rtl="0">
              <a:spcBef>
                <a:spcPts val="0"/>
              </a:spcBef>
              <a:spcAft>
                <a:spcPts val="0"/>
              </a:spcAft>
              <a:buSzPts val="3600"/>
              <a:buChar char="➢"/>
            </a:pPr>
            <a:r>
              <a:rPr lang="en" sz="3600"/>
              <a:t>Questions/Comments on Ideas</a:t>
            </a:r>
            <a:endParaRPr sz="3600"/>
          </a:p>
          <a:p>
            <a:pPr marL="0" lvl="0" indent="0" algn="l" rtl="0">
              <a:spcBef>
                <a:spcPts val="0"/>
              </a:spcBef>
              <a:spcAft>
                <a:spcPts val="0"/>
              </a:spcAft>
              <a:buNone/>
            </a:pPr>
            <a:endParaRPr sz="36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41"/>
          <p:cNvSpPr txBox="1">
            <a:spLocks noGrp="1"/>
          </p:cNvSpPr>
          <p:nvPr>
            <p:ph type="title"/>
          </p:nvPr>
        </p:nvSpPr>
        <p:spPr>
          <a:xfrm>
            <a:off x="490250" y="526350"/>
            <a:ext cx="8229600" cy="4090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Thank You!</a:t>
            </a:r>
            <a:endParaRPr/>
          </a:p>
          <a:p>
            <a:pPr marL="0" lvl="0" indent="0" algn="l" rtl="0">
              <a:spcBef>
                <a:spcPts val="0"/>
              </a:spcBef>
              <a:spcAft>
                <a:spcPts val="0"/>
              </a:spcAft>
              <a:buNone/>
            </a:pPr>
            <a:endParaRPr/>
          </a:p>
          <a:p>
            <a:pPr marL="0" lvl="0" indent="0" algn="l" rtl="0">
              <a:spcBef>
                <a:spcPts val="0"/>
              </a:spcBef>
              <a:spcAft>
                <a:spcPts val="0"/>
              </a:spcAft>
              <a:buNone/>
            </a:pPr>
            <a:r>
              <a:rPr lang="en" sz="2400" b="0"/>
              <a:t>If you have any more questions, comments, or concerns please email:</a:t>
            </a:r>
            <a:endParaRPr sz="2400" b="0"/>
          </a:p>
          <a:p>
            <a:pPr marL="0" lvl="0" indent="0" algn="l" rtl="0">
              <a:spcBef>
                <a:spcPts val="0"/>
              </a:spcBef>
              <a:spcAft>
                <a:spcPts val="0"/>
              </a:spcAft>
              <a:buNone/>
            </a:pPr>
            <a:endParaRPr sz="2400" b="0"/>
          </a:p>
          <a:p>
            <a:pPr marL="0" lvl="0" indent="0" algn="l" rtl="0">
              <a:spcBef>
                <a:spcPts val="0"/>
              </a:spcBef>
              <a:spcAft>
                <a:spcPts val="0"/>
              </a:spcAft>
              <a:buNone/>
            </a:pPr>
            <a:r>
              <a:rPr lang="en" sz="3600" u="sng">
                <a:latin typeface="Average"/>
                <a:ea typeface="Average"/>
                <a:cs typeface="Average"/>
                <a:sym typeface="Average"/>
                <a:hlinkClick r:id="rId3"/>
              </a:rPr>
              <a:t>lmc1035@wildcats.unh.edu</a:t>
            </a:r>
            <a:r>
              <a:rPr lang="en" sz="3600">
                <a:latin typeface="Average"/>
                <a:ea typeface="Average"/>
                <a:cs typeface="Average"/>
                <a:sym typeface="Average"/>
              </a:rPr>
              <a:t> </a:t>
            </a:r>
            <a:endParaRPr sz="3600">
              <a:latin typeface="Average"/>
              <a:ea typeface="Average"/>
              <a:cs typeface="Average"/>
              <a:sym typeface="Average"/>
            </a:endParaRPr>
          </a:p>
        </p:txBody>
      </p:sp>
      <p:sp>
        <p:nvSpPr>
          <p:cNvPr id="336" name="Google Shape;336;p4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5"/>
          <p:cNvSpPr txBox="1">
            <a:spLocks noGrp="1"/>
          </p:cNvSpPr>
          <p:nvPr>
            <p:ph type="title"/>
          </p:nvPr>
        </p:nvSpPr>
        <p:spPr>
          <a:xfrm>
            <a:off x="265500" y="1181700"/>
            <a:ext cx="4045200" cy="1533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6000"/>
              <a:t>Agenda</a:t>
            </a:r>
            <a:endParaRPr sz="6000"/>
          </a:p>
        </p:txBody>
      </p:sp>
      <p:sp>
        <p:nvSpPr>
          <p:cNvPr id="77" name="Google Shape;77;p15"/>
          <p:cNvSpPr txBox="1">
            <a:spLocks noGrp="1"/>
          </p:cNvSpPr>
          <p:nvPr>
            <p:ph type="subTitle" idx="1"/>
          </p:nvPr>
        </p:nvSpPr>
        <p:spPr>
          <a:xfrm>
            <a:off x="265500" y="2769001"/>
            <a:ext cx="4045200" cy="13455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endParaRPr lang="en" sz="1600" dirty="0">
              <a:solidFill>
                <a:srgbClr val="000000"/>
              </a:solidFill>
            </a:endParaRPr>
          </a:p>
          <a:p>
            <a:pPr marL="0" lvl="0" indent="0" algn="ctr" rtl="0">
              <a:spcBef>
                <a:spcPts val="0"/>
              </a:spcBef>
              <a:spcAft>
                <a:spcPts val="0"/>
              </a:spcAft>
              <a:buNone/>
            </a:pPr>
            <a:r>
              <a:rPr lang="en-US" sz="1600" dirty="0">
                <a:solidFill>
                  <a:srgbClr val="000000"/>
                </a:solidFill>
              </a:rPr>
              <a:t>March 9, 2020</a:t>
            </a:r>
            <a:endParaRPr lang="en" sz="1600" dirty="0">
              <a:solidFill>
                <a:srgbClr val="000000"/>
              </a:solidFill>
            </a:endParaRPr>
          </a:p>
          <a:p>
            <a:pPr marL="0" lvl="0" indent="0" algn="ctr" rtl="0">
              <a:spcBef>
                <a:spcPts val="0"/>
              </a:spcBef>
              <a:spcAft>
                <a:spcPts val="0"/>
              </a:spcAft>
              <a:buNone/>
            </a:pPr>
            <a:endParaRPr lang="en" sz="1600" dirty="0">
              <a:solidFill>
                <a:srgbClr val="000000"/>
              </a:solidFill>
            </a:endParaRPr>
          </a:p>
          <a:p>
            <a:pPr marL="0" lvl="0" indent="0" algn="ctr" rtl="0">
              <a:spcBef>
                <a:spcPts val="0"/>
              </a:spcBef>
              <a:spcAft>
                <a:spcPts val="0"/>
              </a:spcAft>
              <a:buNone/>
            </a:pPr>
            <a:r>
              <a:rPr lang="en" sz="1600" dirty="0">
                <a:solidFill>
                  <a:srgbClr val="000000"/>
                </a:solidFill>
              </a:rPr>
              <a:t>*Please Hold All Questions Until Open Discussion at the End</a:t>
            </a:r>
            <a:endParaRPr sz="1600" dirty="0">
              <a:solidFill>
                <a:srgbClr val="000000"/>
              </a:solidFill>
            </a:endParaRPr>
          </a:p>
        </p:txBody>
      </p:sp>
      <p:sp>
        <p:nvSpPr>
          <p:cNvPr id="78" name="Google Shape;78;p15"/>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p>
            <a:pPr marL="457200" lvl="0" indent="-342900" algn="l" rtl="0">
              <a:lnSpc>
                <a:spcPct val="150000"/>
              </a:lnSpc>
              <a:spcBef>
                <a:spcPts val="0"/>
              </a:spcBef>
              <a:spcAft>
                <a:spcPts val="0"/>
              </a:spcAft>
              <a:buSzPts val="1800"/>
              <a:buAutoNum type="arabicPeriod"/>
            </a:pPr>
            <a:r>
              <a:rPr lang="en"/>
              <a:t>Summary of November Presentation</a:t>
            </a:r>
            <a:endParaRPr/>
          </a:p>
          <a:p>
            <a:pPr marL="457200" lvl="0" indent="-342900" algn="l" rtl="0">
              <a:lnSpc>
                <a:spcPct val="150000"/>
              </a:lnSpc>
              <a:spcBef>
                <a:spcPts val="0"/>
              </a:spcBef>
              <a:spcAft>
                <a:spcPts val="0"/>
              </a:spcAft>
              <a:buSzPts val="1800"/>
              <a:buAutoNum type="arabicPeriod"/>
            </a:pPr>
            <a:r>
              <a:rPr lang="en"/>
              <a:t>Feedback</a:t>
            </a:r>
            <a:endParaRPr/>
          </a:p>
          <a:p>
            <a:pPr marL="457200" lvl="0" indent="-342900" algn="l" rtl="0">
              <a:lnSpc>
                <a:spcPct val="150000"/>
              </a:lnSpc>
              <a:spcBef>
                <a:spcPts val="0"/>
              </a:spcBef>
              <a:spcAft>
                <a:spcPts val="0"/>
              </a:spcAft>
              <a:buSzPts val="1800"/>
              <a:buAutoNum type="arabicPeriod"/>
            </a:pPr>
            <a:r>
              <a:rPr lang="en"/>
              <a:t>Grading Categories</a:t>
            </a:r>
            <a:endParaRPr/>
          </a:p>
          <a:p>
            <a:pPr marL="457200" lvl="0" indent="-342900" algn="l" rtl="0">
              <a:lnSpc>
                <a:spcPct val="150000"/>
              </a:lnSpc>
              <a:spcBef>
                <a:spcPts val="0"/>
              </a:spcBef>
              <a:spcAft>
                <a:spcPts val="0"/>
              </a:spcAft>
              <a:buSzPts val="1800"/>
              <a:buAutoNum type="arabicPeriod"/>
            </a:pPr>
            <a:r>
              <a:rPr lang="en"/>
              <a:t>Redesign Alternatives Developed</a:t>
            </a:r>
            <a:endParaRPr/>
          </a:p>
          <a:p>
            <a:pPr marL="457200" lvl="0" indent="-342900" algn="l" rtl="0">
              <a:lnSpc>
                <a:spcPct val="150000"/>
              </a:lnSpc>
              <a:spcBef>
                <a:spcPts val="0"/>
              </a:spcBef>
              <a:spcAft>
                <a:spcPts val="0"/>
              </a:spcAft>
              <a:buSzPts val="1800"/>
              <a:buAutoNum type="arabicPeriod"/>
            </a:pPr>
            <a:r>
              <a:rPr lang="en"/>
              <a:t>Comparisons of Each Idea</a:t>
            </a:r>
            <a:endParaRPr/>
          </a:p>
          <a:p>
            <a:pPr marL="457200" lvl="0" indent="-342900" algn="l" rtl="0">
              <a:lnSpc>
                <a:spcPct val="150000"/>
              </a:lnSpc>
              <a:spcBef>
                <a:spcPts val="0"/>
              </a:spcBef>
              <a:spcAft>
                <a:spcPts val="0"/>
              </a:spcAft>
              <a:buSzPts val="1800"/>
              <a:buAutoNum type="arabicPeriod"/>
            </a:pPr>
            <a:r>
              <a:rPr lang="en"/>
              <a:t>Quick Survey</a:t>
            </a:r>
            <a:endParaRPr/>
          </a:p>
          <a:p>
            <a:pPr marL="457200" lvl="0" indent="-342900" algn="l" rtl="0">
              <a:lnSpc>
                <a:spcPct val="150000"/>
              </a:lnSpc>
              <a:spcBef>
                <a:spcPts val="0"/>
              </a:spcBef>
              <a:spcAft>
                <a:spcPts val="0"/>
              </a:spcAft>
              <a:buSzPts val="1800"/>
              <a:buAutoNum type="arabicPeriod"/>
            </a:pPr>
            <a:r>
              <a:rPr lang="en"/>
              <a:t>Open Question Time</a:t>
            </a:r>
            <a:endParaRPr/>
          </a:p>
        </p:txBody>
      </p:sp>
      <p:sp>
        <p:nvSpPr>
          <p:cNvPr id="79" name="Google Shape;79;p1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6"/>
          <p:cNvPicPr preferRelativeResize="0"/>
          <p:nvPr/>
        </p:nvPicPr>
        <p:blipFill rotWithShape="1">
          <a:blip r:embed="rId3">
            <a:alphaModFix/>
          </a:blip>
          <a:srcRect l="7525" r="7534"/>
          <a:stretch/>
        </p:blipFill>
        <p:spPr>
          <a:xfrm>
            <a:off x="-12" y="0"/>
            <a:ext cx="7474725" cy="5143500"/>
          </a:xfrm>
          <a:prstGeom prst="rect">
            <a:avLst/>
          </a:prstGeom>
          <a:noFill/>
          <a:ln>
            <a:noFill/>
          </a:ln>
        </p:spPr>
      </p:pic>
      <p:pic>
        <p:nvPicPr>
          <p:cNvPr id="85" name="Google Shape;85;p16"/>
          <p:cNvPicPr preferRelativeResize="0"/>
          <p:nvPr/>
        </p:nvPicPr>
        <p:blipFill rotWithShape="1">
          <a:blip r:embed="rId4">
            <a:alphaModFix/>
          </a:blip>
          <a:srcRect l="11961" t="11111" r="5202"/>
          <a:stretch/>
        </p:blipFill>
        <p:spPr>
          <a:xfrm>
            <a:off x="5715000" y="0"/>
            <a:ext cx="3428999" cy="3429000"/>
          </a:xfrm>
          <a:prstGeom prst="rect">
            <a:avLst/>
          </a:prstGeom>
          <a:noFill/>
          <a:ln>
            <a:noFill/>
          </a:ln>
        </p:spPr>
      </p:pic>
      <p:sp>
        <p:nvSpPr>
          <p:cNvPr id="86" name="Google Shape;86;p16"/>
          <p:cNvSpPr/>
          <p:nvPr/>
        </p:nvSpPr>
        <p:spPr>
          <a:xfrm rot="-847645">
            <a:off x="1828829" y="1828755"/>
            <a:ext cx="1371686" cy="1371686"/>
          </a:xfrm>
          <a:prstGeom prst="flowChartConnector">
            <a:avLst/>
          </a:prstGeom>
          <a:noFill/>
          <a:ln w="19050" cap="flat" cmpd="sng">
            <a:solidFill>
              <a:srgbClr val="EB56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7" name="Google Shape;87;p16"/>
          <p:cNvCxnSpPr>
            <a:stCxn id="86" idx="6"/>
            <a:endCxn id="85" idx="1"/>
          </p:cNvCxnSpPr>
          <p:nvPr/>
        </p:nvCxnSpPr>
        <p:spPr>
          <a:xfrm rot="10800000" flipH="1">
            <a:off x="3179772" y="1714498"/>
            <a:ext cx="2535300" cy="632700"/>
          </a:xfrm>
          <a:prstGeom prst="straightConnector1">
            <a:avLst/>
          </a:prstGeom>
          <a:noFill/>
          <a:ln w="19050" cap="flat" cmpd="sng">
            <a:solidFill>
              <a:srgbClr val="EB5600"/>
            </a:solidFill>
            <a:prstDash val="solid"/>
            <a:round/>
            <a:headEnd type="none" w="med" len="med"/>
            <a:tailEnd type="triangle" w="med" len="med"/>
          </a:ln>
        </p:spPr>
      </p:cxnSp>
      <p:sp>
        <p:nvSpPr>
          <p:cNvPr id="88" name="Google Shape;88;p16"/>
          <p:cNvSpPr txBox="1"/>
          <p:nvPr/>
        </p:nvSpPr>
        <p:spPr>
          <a:xfrm>
            <a:off x="137160" y="140625"/>
            <a:ext cx="2514600" cy="457200"/>
          </a:xfrm>
          <a:prstGeom prst="rect">
            <a:avLst/>
          </a:prstGeom>
          <a:solidFill>
            <a:srgbClr val="073763">
              <a:alpha val="71350"/>
            </a:srgbClr>
          </a:solidFill>
          <a:ln w="285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Average"/>
                <a:ea typeface="Average"/>
                <a:cs typeface="Average"/>
                <a:sym typeface="Average"/>
              </a:rPr>
              <a:t>Aerial View of Intersection</a:t>
            </a:r>
            <a:endParaRPr>
              <a:solidFill>
                <a:srgbClr val="FFFFFF"/>
              </a:solidFill>
              <a:latin typeface="Average"/>
              <a:ea typeface="Average"/>
              <a:cs typeface="Average"/>
              <a:sym typeface="Average"/>
            </a:endParaRPr>
          </a:p>
        </p:txBody>
      </p:sp>
      <p:pic>
        <p:nvPicPr>
          <p:cNvPr id="89" name="Google Shape;89;p16"/>
          <p:cNvPicPr preferRelativeResize="0"/>
          <p:nvPr/>
        </p:nvPicPr>
        <p:blipFill>
          <a:blip r:embed="rId5">
            <a:alphaModFix/>
          </a:blip>
          <a:stretch>
            <a:fillRect/>
          </a:stretch>
        </p:blipFill>
        <p:spPr>
          <a:xfrm>
            <a:off x="7720095" y="3649125"/>
            <a:ext cx="1143799" cy="1159913"/>
          </a:xfrm>
          <a:prstGeom prst="rect">
            <a:avLst/>
          </a:prstGeom>
          <a:noFill/>
          <a:ln>
            <a:noFill/>
          </a:ln>
        </p:spPr>
      </p:pic>
      <p:sp>
        <p:nvSpPr>
          <p:cNvPr id="90" name="Google Shape;90;p16"/>
          <p:cNvSpPr txBox="1">
            <a:spLocks noGrp="1"/>
          </p:cNvSpPr>
          <p:nvPr>
            <p:ph type="sldNum" idx="12"/>
          </p:nvPr>
        </p:nvSpPr>
        <p:spPr>
          <a:xfrm>
            <a:off x="8490599" y="47109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Arial"/>
                <a:ea typeface="Arial"/>
                <a:cs typeface="Arial"/>
                <a:sym typeface="Arial"/>
              </a:rPr>
              <a:t>4</a:t>
            </a:fld>
            <a:endParaRPr>
              <a:latin typeface="Arial"/>
              <a:ea typeface="Arial"/>
              <a:cs typeface="Arial"/>
              <a:sym typeface="Arial"/>
            </a:endParaRPr>
          </a:p>
        </p:txBody>
      </p:sp>
      <p:sp>
        <p:nvSpPr>
          <p:cNvPr id="91" name="Google Shape;91;p16"/>
          <p:cNvSpPr txBox="1"/>
          <p:nvPr/>
        </p:nvSpPr>
        <p:spPr>
          <a:xfrm>
            <a:off x="4988900" y="4824975"/>
            <a:ext cx="1337700" cy="1662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900">
                <a:solidFill>
                  <a:srgbClr val="B7B7B7"/>
                </a:solidFill>
                <a:latin typeface="Average"/>
                <a:ea typeface="Average"/>
                <a:cs typeface="Average"/>
                <a:sym typeface="Average"/>
              </a:rPr>
              <a:t>Screen grabs from</a:t>
            </a:r>
            <a:endParaRPr sz="900">
              <a:solidFill>
                <a:srgbClr val="B7B7B7"/>
              </a:solidFill>
              <a:latin typeface="Average"/>
              <a:ea typeface="Average"/>
              <a:cs typeface="Average"/>
              <a:sym typeface="Average"/>
            </a:endParaRPr>
          </a:p>
        </p:txBody>
      </p:sp>
      <p:pic>
        <p:nvPicPr>
          <p:cNvPr id="92" name="Google Shape;92;p16"/>
          <p:cNvPicPr preferRelativeResize="0"/>
          <p:nvPr/>
        </p:nvPicPr>
        <p:blipFill>
          <a:blip r:embed="rId6">
            <a:alphaModFix/>
          </a:blip>
          <a:stretch>
            <a:fillRect/>
          </a:stretch>
        </p:blipFill>
        <p:spPr>
          <a:xfrm>
            <a:off x="6331725" y="4824845"/>
            <a:ext cx="914400" cy="16625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7"/>
          <p:cNvSpPr txBox="1">
            <a:spLocks noGrp="1"/>
          </p:cNvSpPr>
          <p:nvPr>
            <p:ph type="title"/>
          </p:nvPr>
        </p:nvSpPr>
        <p:spPr>
          <a:xfrm>
            <a:off x="6172200" y="555600"/>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Current Conditions:</a:t>
            </a:r>
            <a:endParaRPr/>
          </a:p>
        </p:txBody>
      </p:sp>
      <p:sp>
        <p:nvSpPr>
          <p:cNvPr id="98" name="Google Shape;98;p17"/>
          <p:cNvSpPr txBox="1">
            <a:spLocks noGrp="1"/>
          </p:cNvSpPr>
          <p:nvPr>
            <p:ph type="body" idx="1"/>
          </p:nvPr>
        </p:nvSpPr>
        <p:spPr>
          <a:xfrm>
            <a:off x="6172200" y="1389600"/>
            <a:ext cx="2808000" cy="3179400"/>
          </a:xfrm>
          <a:prstGeom prst="rect">
            <a:avLst/>
          </a:prstGeom>
        </p:spPr>
        <p:txBody>
          <a:bodyPr spcFirstLastPara="1" wrap="square" lIns="91425" tIns="91425" rIns="91425" bIns="91425" anchor="t" anchorCtr="0">
            <a:noAutofit/>
          </a:bodyPr>
          <a:lstStyle/>
          <a:p>
            <a:pPr marL="342900" lvl="0" indent="-215900" algn="l" rtl="0">
              <a:lnSpc>
                <a:spcPct val="200000"/>
              </a:lnSpc>
              <a:spcBef>
                <a:spcPts val="0"/>
              </a:spcBef>
              <a:spcAft>
                <a:spcPts val="0"/>
              </a:spcAft>
              <a:buClr>
                <a:schemeClr val="accent1"/>
              </a:buClr>
              <a:buSzPts val="1600"/>
              <a:buChar char="➔"/>
            </a:pPr>
            <a:r>
              <a:rPr lang="en" sz="1600">
                <a:solidFill>
                  <a:schemeClr val="accent1"/>
                </a:solidFill>
              </a:rPr>
              <a:t>8 Separate Intersections </a:t>
            </a:r>
            <a:endParaRPr sz="1600">
              <a:solidFill>
                <a:schemeClr val="accent1"/>
              </a:solidFill>
            </a:endParaRPr>
          </a:p>
          <a:p>
            <a:pPr marL="342900" lvl="0" indent="-215900" algn="l" rtl="0">
              <a:lnSpc>
                <a:spcPct val="200000"/>
              </a:lnSpc>
              <a:spcBef>
                <a:spcPts val="0"/>
              </a:spcBef>
              <a:spcAft>
                <a:spcPts val="0"/>
              </a:spcAft>
              <a:buClr>
                <a:schemeClr val="accent1"/>
              </a:buClr>
              <a:buSzPts val="1600"/>
              <a:buChar char="➔"/>
            </a:pPr>
            <a:r>
              <a:rPr lang="en" sz="1600">
                <a:solidFill>
                  <a:schemeClr val="accent1"/>
                </a:solidFill>
              </a:rPr>
              <a:t>Skewed Crossing Angles</a:t>
            </a:r>
            <a:endParaRPr sz="1600">
              <a:solidFill>
                <a:schemeClr val="accent1"/>
              </a:solidFill>
            </a:endParaRPr>
          </a:p>
          <a:p>
            <a:pPr marL="342900" lvl="0" indent="-215900" algn="l" rtl="0">
              <a:lnSpc>
                <a:spcPct val="200000"/>
              </a:lnSpc>
              <a:spcBef>
                <a:spcPts val="0"/>
              </a:spcBef>
              <a:spcAft>
                <a:spcPts val="0"/>
              </a:spcAft>
              <a:buClr>
                <a:schemeClr val="accent1"/>
              </a:buClr>
              <a:buSzPts val="1600"/>
              <a:buChar char="➔"/>
            </a:pPr>
            <a:r>
              <a:rPr lang="en" sz="1600">
                <a:solidFill>
                  <a:schemeClr val="accent1"/>
                </a:solidFill>
              </a:rPr>
              <a:t>High Traffic Volumes</a:t>
            </a:r>
            <a:endParaRPr sz="1600">
              <a:solidFill>
                <a:schemeClr val="accent1"/>
              </a:solidFill>
            </a:endParaRPr>
          </a:p>
          <a:p>
            <a:pPr marL="342900" lvl="0" indent="-215900" algn="l" rtl="0">
              <a:lnSpc>
                <a:spcPct val="200000"/>
              </a:lnSpc>
              <a:spcBef>
                <a:spcPts val="0"/>
              </a:spcBef>
              <a:spcAft>
                <a:spcPts val="0"/>
              </a:spcAft>
              <a:buClr>
                <a:schemeClr val="accent1"/>
              </a:buClr>
              <a:buSzPts val="1600"/>
              <a:buChar char="➔"/>
            </a:pPr>
            <a:r>
              <a:rPr lang="en" sz="1600">
                <a:solidFill>
                  <a:schemeClr val="accent1"/>
                </a:solidFill>
              </a:rPr>
              <a:t>No Pedestrian Access</a:t>
            </a:r>
            <a:endParaRPr sz="1600">
              <a:solidFill>
                <a:schemeClr val="accent1"/>
              </a:solidFill>
            </a:endParaRPr>
          </a:p>
          <a:p>
            <a:pPr marL="342900" lvl="0" indent="-215900" algn="l" rtl="0">
              <a:lnSpc>
                <a:spcPct val="200000"/>
              </a:lnSpc>
              <a:spcBef>
                <a:spcPts val="0"/>
              </a:spcBef>
              <a:spcAft>
                <a:spcPts val="0"/>
              </a:spcAft>
              <a:buClr>
                <a:schemeClr val="accent1"/>
              </a:buClr>
              <a:buSzPts val="1600"/>
              <a:buChar char="➔"/>
            </a:pPr>
            <a:r>
              <a:rPr lang="en" sz="1600">
                <a:solidFill>
                  <a:schemeClr val="accent1"/>
                </a:solidFill>
              </a:rPr>
              <a:t>Significant Grade Changes</a:t>
            </a:r>
            <a:endParaRPr sz="1600">
              <a:solidFill>
                <a:schemeClr val="accent1"/>
              </a:solidFill>
            </a:endParaRPr>
          </a:p>
          <a:p>
            <a:pPr marL="342900" lvl="0" indent="-215900" algn="l" rtl="0">
              <a:lnSpc>
                <a:spcPct val="200000"/>
              </a:lnSpc>
              <a:spcBef>
                <a:spcPts val="0"/>
              </a:spcBef>
              <a:spcAft>
                <a:spcPts val="0"/>
              </a:spcAft>
              <a:buClr>
                <a:schemeClr val="accent1"/>
              </a:buClr>
              <a:buSzPts val="1600"/>
              <a:buChar char="➔"/>
            </a:pPr>
            <a:r>
              <a:rPr lang="en" sz="1600">
                <a:solidFill>
                  <a:schemeClr val="accent1"/>
                </a:solidFill>
              </a:rPr>
              <a:t>Historical Buildings</a:t>
            </a:r>
            <a:endParaRPr sz="1600">
              <a:solidFill>
                <a:schemeClr val="accent1"/>
              </a:solidFill>
            </a:endParaRPr>
          </a:p>
        </p:txBody>
      </p:sp>
      <p:pic>
        <p:nvPicPr>
          <p:cNvPr id="99" name="Google Shape;99;p17"/>
          <p:cNvPicPr preferRelativeResize="0"/>
          <p:nvPr/>
        </p:nvPicPr>
        <p:blipFill>
          <a:blip r:embed="rId3">
            <a:alphaModFix/>
          </a:blip>
          <a:stretch>
            <a:fillRect/>
          </a:stretch>
        </p:blipFill>
        <p:spPr>
          <a:xfrm>
            <a:off x="3268090" y="445725"/>
            <a:ext cx="2701514" cy="3200400"/>
          </a:xfrm>
          <a:prstGeom prst="rect">
            <a:avLst/>
          </a:prstGeom>
          <a:noFill/>
          <a:ln>
            <a:noFill/>
          </a:ln>
        </p:spPr>
      </p:pic>
      <p:pic>
        <p:nvPicPr>
          <p:cNvPr id="100" name="Google Shape;100;p17"/>
          <p:cNvPicPr preferRelativeResize="0"/>
          <p:nvPr/>
        </p:nvPicPr>
        <p:blipFill rotWithShape="1">
          <a:blip r:embed="rId4">
            <a:alphaModFix/>
          </a:blip>
          <a:srcRect l="2660" r="2660" b="10"/>
          <a:stretch/>
        </p:blipFill>
        <p:spPr>
          <a:xfrm>
            <a:off x="320056" y="957075"/>
            <a:ext cx="2795643" cy="3200400"/>
          </a:xfrm>
          <a:prstGeom prst="rect">
            <a:avLst/>
          </a:prstGeom>
          <a:noFill/>
          <a:ln>
            <a:noFill/>
          </a:ln>
        </p:spPr>
      </p:pic>
      <p:sp>
        <p:nvSpPr>
          <p:cNvPr id="101" name="Google Shape;101;p1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latin typeface="Arial"/>
                <a:ea typeface="Arial"/>
                <a:cs typeface="Arial"/>
                <a:sym typeface="Arial"/>
              </a:rPr>
              <a:t>5</a:t>
            </a:fld>
            <a:endParaRPr>
              <a:latin typeface="Arial"/>
              <a:ea typeface="Arial"/>
              <a:cs typeface="Arial"/>
              <a:sym typeface="Arial"/>
            </a:endParaRPr>
          </a:p>
        </p:txBody>
      </p:sp>
      <p:sp>
        <p:nvSpPr>
          <p:cNvPr id="102" name="Google Shape;102;p17"/>
          <p:cNvSpPr txBox="1"/>
          <p:nvPr/>
        </p:nvSpPr>
        <p:spPr>
          <a:xfrm>
            <a:off x="320040" y="4157475"/>
            <a:ext cx="2795700" cy="61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latin typeface="Average"/>
                <a:ea typeface="Average"/>
                <a:cs typeface="Average"/>
                <a:sym typeface="Average"/>
              </a:rPr>
              <a:t>Note: In middle of road, facing North and looking at NH 151(left) - NH 111W(right) Intersection. </a:t>
            </a:r>
            <a:endParaRPr sz="1100">
              <a:latin typeface="Average"/>
              <a:ea typeface="Average"/>
              <a:cs typeface="Average"/>
              <a:sym typeface="Average"/>
            </a:endParaRPr>
          </a:p>
        </p:txBody>
      </p:sp>
      <p:sp>
        <p:nvSpPr>
          <p:cNvPr id="103" name="Google Shape;103;p17"/>
          <p:cNvSpPr txBox="1"/>
          <p:nvPr/>
        </p:nvSpPr>
        <p:spPr>
          <a:xfrm>
            <a:off x="3255840" y="3646125"/>
            <a:ext cx="2701500" cy="73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latin typeface="Average"/>
                <a:ea typeface="Average"/>
                <a:cs typeface="Average"/>
                <a:sym typeface="Average"/>
              </a:rPr>
              <a:t>Note: Facing North, Looking at NH 151(left) - NH 111E(Right) Intersection from middle of road. </a:t>
            </a:r>
            <a:endParaRPr sz="1100">
              <a:latin typeface="Average"/>
              <a:ea typeface="Average"/>
              <a:cs typeface="Average"/>
              <a:sym typeface="Average"/>
            </a:endParaRPr>
          </a:p>
        </p:txBody>
      </p:sp>
      <p:pic>
        <p:nvPicPr>
          <p:cNvPr id="104" name="Google Shape;104;p17"/>
          <p:cNvPicPr preferRelativeResize="0"/>
          <p:nvPr/>
        </p:nvPicPr>
        <p:blipFill>
          <a:blip r:embed="rId5">
            <a:alphaModFix/>
          </a:blip>
          <a:stretch>
            <a:fillRect/>
          </a:stretch>
        </p:blipFill>
        <p:spPr>
          <a:xfrm>
            <a:off x="3284500" y="4797769"/>
            <a:ext cx="914400" cy="175565"/>
          </a:xfrm>
          <a:prstGeom prst="rect">
            <a:avLst/>
          </a:prstGeom>
          <a:noFill/>
          <a:ln>
            <a:noFill/>
          </a:ln>
        </p:spPr>
      </p:pic>
      <p:sp>
        <p:nvSpPr>
          <p:cNvPr id="105" name="Google Shape;105;p17"/>
          <p:cNvSpPr txBox="1"/>
          <p:nvPr/>
        </p:nvSpPr>
        <p:spPr>
          <a:xfrm>
            <a:off x="2232400" y="4802450"/>
            <a:ext cx="1052100" cy="1662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900">
                <a:solidFill>
                  <a:srgbClr val="B7B7B7"/>
                </a:solidFill>
                <a:latin typeface="Average"/>
                <a:ea typeface="Average"/>
                <a:cs typeface="Average"/>
                <a:sym typeface="Average"/>
              </a:rPr>
              <a:t>Screen grabs from</a:t>
            </a:r>
            <a:endParaRPr sz="900">
              <a:solidFill>
                <a:srgbClr val="B7B7B7"/>
              </a:solidFill>
              <a:latin typeface="Average"/>
              <a:ea typeface="Average"/>
              <a:cs typeface="Average"/>
              <a:sym typeface="Average"/>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8"/>
          <p:cNvSpPr txBox="1">
            <a:spLocks noGrp="1"/>
          </p:cNvSpPr>
          <p:nvPr>
            <p:ph type="title"/>
          </p:nvPr>
        </p:nvSpPr>
        <p:spPr>
          <a:xfrm>
            <a:off x="310900" y="557775"/>
            <a:ext cx="32682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Problems Addressed Last Meeting:</a:t>
            </a:r>
            <a:endParaRPr/>
          </a:p>
        </p:txBody>
      </p:sp>
      <p:sp>
        <p:nvSpPr>
          <p:cNvPr id="111" name="Google Shape;111;p18"/>
          <p:cNvSpPr txBox="1">
            <a:spLocks noGrp="1"/>
          </p:cNvSpPr>
          <p:nvPr>
            <p:ph type="body" idx="1"/>
          </p:nvPr>
        </p:nvSpPr>
        <p:spPr>
          <a:xfrm>
            <a:off x="311700" y="1313475"/>
            <a:ext cx="3718500" cy="33753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000">
                <a:solidFill>
                  <a:schemeClr val="accent1"/>
                </a:solidFill>
                <a:latin typeface="Abril Fatface"/>
                <a:ea typeface="Abril Fatface"/>
                <a:cs typeface="Abril Fatface"/>
                <a:sym typeface="Abril Fatface"/>
              </a:rPr>
              <a:t>1.  Lower, Main Intersection</a:t>
            </a:r>
            <a:endParaRPr sz="2000">
              <a:solidFill>
                <a:schemeClr val="accent1"/>
              </a:solidFill>
              <a:latin typeface="Abril Fatface"/>
              <a:ea typeface="Abril Fatface"/>
              <a:cs typeface="Abril Fatface"/>
              <a:sym typeface="Abril Fatface"/>
            </a:endParaRPr>
          </a:p>
          <a:p>
            <a:pPr marL="685800" lvl="1" indent="-330200" algn="l" rtl="0">
              <a:lnSpc>
                <a:spcPct val="115000"/>
              </a:lnSpc>
              <a:spcBef>
                <a:spcPts val="0"/>
              </a:spcBef>
              <a:spcAft>
                <a:spcPts val="0"/>
              </a:spcAft>
              <a:buClr>
                <a:schemeClr val="accent1"/>
              </a:buClr>
              <a:buSzPts val="1600"/>
              <a:buChar char="○"/>
            </a:pPr>
            <a:r>
              <a:rPr lang="en" sz="1600">
                <a:solidFill>
                  <a:schemeClr val="accent1"/>
                </a:solidFill>
              </a:rPr>
              <a:t>Skewed stopping angle (NH 111)</a:t>
            </a:r>
            <a:endParaRPr sz="1600">
              <a:solidFill>
                <a:schemeClr val="accent1"/>
              </a:solidFill>
            </a:endParaRPr>
          </a:p>
          <a:p>
            <a:pPr marL="685800" lvl="1" indent="-330200" algn="l" rtl="0">
              <a:lnSpc>
                <a:spcPct val="115000"/>
              </a:lnSpc>
              <a:spcBef>
                <a:spcPts val="0"/>
              </a:spcBef>
              <a:spcAft>
                <a:spcPts val="0"/>
              </a:spcAft>
              <a:buClr>
                <a:schemeClr val="accent1"/>
              </a:buClr>
              <a:buSzPts val="1600"/>
              <a:buChar char="○"/>
            </a:pPr>
            <a:r>
              <a:rPr lang="en" sz="1600">
                <a:solidFill>
                  <a:schemeClr val="accent1"/>
                </a:solidFill>
              </a:rPr>
              <a:t>Low sight distance (111/151)</a:t>
            </a:r>
            <a:endParaRPr sz="1600">
              <a:solidFill>
                <a:schemeClr val="accent1"/>
              </a:solidFill>
            </a:endParaRPr>
          </a:p>
          <a:p>
            <a:pPr marL="685800" lvl="1" indent="-330200" algn="l" rtl="0">
              <a:lnSpc>
                <a:spcPct val="115000"/>
              </a:lnSpc>
              <a:spcBef>
                <a:spcPts val="0"/>
              </a:spcBef>
              <a:spcAft>
                <a:spcPts val="0"/>
              </a:spcAft>
              <a:buClr>
                <a:schemeClr val="accent1"/>
              </a:buClr>
              <a:buSzPts val="1600"/>
              <a:buChar char="○"/>
            </a:pPr>
            <a:r>
              <a:rPr lang="en" sz="1600">
                <a:solidFill>
                  <a:schemeClr val="accent1"/>
                </a:solidFill>
              </a:rPr>
              <a:t>Uncontrolled Traffic (NH 151)</a:t>
            </a:r>
            <a:endParaRPr sz="1600">
              <a:solidFill>
                <a:schemeClr val="accent1"/>
              </a:solidFill>
            </a:endParaRPr>
          </a:p>
          <a:p>
            <a:pPr marL="0" lvl="0" indent="0" algn="l" rtl="0">
              <a:lnSpc>
                <a:spcPct val="115000"/>
              </a:lnSpc>
              <a:spcBef>
                <a:spcPts val="1600"/>
              </a:spcBef>
              <a:spcAft>
                <a:spcPts val="0"/>
              </a:spcAft>
              <a:buNone/>
            </a:pPr>
            <a:r>
              <a:rPr lang="en" sz="2000">
                <a:solidFill>
                  <a:schemeClr val="accent1"/>
                </a:solidFill>
                <a:latin typeface="Abril Fatface"/>
                <a:ea typeface="Abril Fatface"/>
                <a:cs typeface="Abril Fatface"/>
                <a:sym typeface="Abril Fatface"/>
              </a:rPr>
              <a:t>2.  Intersection by Church</a:t>
            </a:r>
            <a:endParaRPr sz="2000">
              <a:solidFill>
                <a:schemeClr val="accent1"/>
              </a:solidFill>
              <a:latin typeface="Abril Fatface"/>
              <a:ea typeface="Abril Fatface"/>
              <a:cs typeface="Abril Fatface"/>
              <a:sym typeface="Abril Fatface"/>
            </a:endParaRPr>
          </a:p>
          <a:p>
            <a:pPr marL="685800" lvl="1" indent="-330200" algn="l" rtl="0">
              <a:lnSpc>
                <a:spcPct val="115000"/>
              </a:lnSpc>
              <a:spcBef>
                <a:spcPts val="0"/>
              </a:spcBef>
              <a:spcAft>
                <a:spcPts val="0"/>
              </a:spcAft>
              <a:buClr>
                <a:schemeClr val="accent1"/>
              </a:buClr>
              <a:buSzPts val="1600"/>
              <a:buChar char="○"/>
            </a:pPr>
            <a:r>
              <a:rPr lang="en" sz="1600">
                <a:solidFill>
                  <a:schemeClr val="accent1"/>
                </a:solidFill>
              </a:rPr>
              <a:t>Poor Visibility </a:t>
            </a:r>
            <a:endParaRPr sz="1600">
              <a:solidFill>
                <a:schemeClr val="accent1"/>
              </a:solidFill>
            </a:endParaRPr>
          </a:p>
          <a:p>
            <a:pPr marL="685800" lvl="1" indent="-330200" algn="l" rtl="0">
              <a:lnSpc>
                <a:spcPct val="115000"/>
              </a:lnSpc>
              <a:spcBef>
                <a:spcPts val="0"/>
              </a:spcBef>
              <a:spcAft>
                <a:spcPts val="0"/>
              </a:spcAft>
              <a:buClr>
                <a:schemeClr val="accent1"/>
              </a:buClr>
              <a:buSzPts val="1600"/>
              <a:buChar char="○"/>
            </a:pPr>
            <a:r>
              <a:rPr lang="en" sz="1600">
                <a:solidFill>
                  <a:schemeClr val="accent1"/>
                </a:solidFill>
              </a:rPr>
              <a:t>Confusing one-ways </a:t>
            </a:r>
            <a:endParaRPr sz="1600">
              <a:solidFill>
                <a:schemeClr val="accent1"/>
              </a:solidFill>
            </a:endParaRPr>
          </a:p>
        </p:txBody>
      </p:sp>
      <p:sp>
        <p:nvSpPr>
          <p:cNvPr id="112" name="Google Shape;112;p1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a:t>
            </a:fld>
            <a:endParaRPr/>
          </a:p>
        </p:txBody>
      </p:sp>
      <p:pic>
        <p:nvPicPr>
          <p:cNvPr id="113" name="Google Shape;113;p18"/>
          <p:cNvPicPr preferRelativeResize="0"/>
          <p:nvPr/>
        </p:nvPicPr>
        <p:blipFill>
          <a:blip r:embed="rId3">
            <a:alphaModFix/>
          </a:blip>
          <a:stretch>
            <a:fillRect/>
          </a:stretch>
        </p:blipFill>
        <p:spPr>
          <a:xfrm>
            <a:off x="4728650" y="2868690"/>
            <a:ext cx="3951524" cy="1828799"/>
          </a:xfrm>
          <a:prstGeom prst="rect">
            <a:avLst/>
          </a:prstGeom>
          <a:noFill/>
          <a:ln>
            <a:noFill/>
          </a:ln>
        </p:spPr>
      </p:pic>
      <p:pic>
        <p:nvPicPr>
          <p:cNvPr id="114" name="Google Shape;114;p18"/>
          <p:cNvPicPr preferRelativeResize="0"/>
          <p:nvPr/>
        </p:nvPicPr>
        <p:blipFill rotWithShape="1">
          <a:blip r:embed="rId4">
            <a:alphaModFix/>
          </a:blip>
          <a:srcRect l="16026" r="6961"/>
          <a:stretch/>
        </p:blipFill>
        <p:spPr>
          <a:xfrm>
            <a:off x="4193300" y="369824"/>
            <a:ext cx="2733443" cy="2201925"/>
          </a:xfrm>
          <a:prstGeom prst="rect">
            <a:avLst/>
          </a:prstGeom>
          <a:noFill/>
          <a:ln>
            <a:noFill/>
          </a:ln>
        </p:spPr>
      </p:pic>
      <p:sp>
        <p:nvSpPr>
          <p:cNvPr id="115" name="Google Shape;115;p18"/>
          <p:cNvSpPr txBox="1"/>
          <p:nvPr/>
        </p:nvSpPr>
        <p:spPr>
          <a:xfrm>
            <a:off x="7068425" y="369950"/>
            <a:ext cx="1774500" cy="22020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800">
                <a:latin typeface="Average"/>
                <a:ea typeface="Average"/>
                <a:cs typeface="Average"/>
                <a:sym typeface="Average"/>
              </a:rPr>
              <a:t>“People don’t stop at the stop sign going East on NH 111”</a:t>
            </a:r>
            <a:endParaRPr sz="1800">
              <a:latin typeface="Average"/>
              <a:ea typeface="Average"/>
              <a:cs typeface="Average"/>
              <a:sym typeface="Average"/>
            </a:endParaRPr>
          </a:p>
        </p:txBody>
      </p:sp>
      <p:sp>
        <p:nvSpPr>
          <p:cNvPr id="116" name="Google Shape;116;p18"/>
          <p:cNvSpPr/>
          <p:nvPr/>
        </p:nvSpPr>
        <p:spPr>
          <a:xfrm>
            <a:off x="4117100" y="293613"/>
            <a:ext cx="411600" cy="411600"/>
          </a:xfrm>
          <a:prstGeom prst="ellipse">
            <a:avLst/>
          </a:prstGeom>
          <a:solidFill>
            <a:srgbClr val="6FA8D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Abril Fatface"/>
                <a:ea typeface="Abril Fatface"/>
                <a:cs typeface="Abril Fatface"/>
                <a:sym typeface="Abril Fatface"/>
              </a:rPr>
              <a:t>1</a:t>
            </a:r>
            <a:endParaRPr sz="1800">
              <a:latin typeface="Abril Fatface"/>
              <a:ea typeface="Abril Fatface"/>
              <a:cs typeface="Abril Fatface"/>
              <a:sym typeface="Abril Fatface"/>
            </a:endParaRPr>
          </a:p>
        </p:txBody>
      </p:sp>
      <p:sp>
        <p:nvSpPr>
          <p:cNvPr id="117" name="Google Shape;117;p18"/>
          <p:cNvSpPr/>
          <p:nvPr/>
        </p:nvSpPr>
        <p:spPr>
          <a:xfrm>
            <a:off x="4652450" y="2792488"/>
            <a:ext cx="411600" cy="411600"/>
          </a:xfrm>
          <a:prstGeom prst="ellipse">
            <a:avLst/>
          </a:prstGeom>
          <a:solidFill>
            <a:srgbClr val="6FA8D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Abril Fatface"/>
                <a:ea typeface="Abril Fatface"/>
                <a:cs typeface="Abril Fatface"/>
                <a:sym typeface="Abril Fatface"/>
              </a:rPr>
              <a:t>2</a:t>
            </a:r>
            <a:endParaRPr sz="1800">
              <a:latin typeface="Abril Fatface"/>
              <a:ea typeface="Abril Fatface"/>
              <a:cs typeface="Abril Fatface"/>
              <a:sym typeface="Abril Fatface"/>
            </a:endParaRPr>
          </a:p>
        </p:txBody>
      </p:sp>
      <p:pic>
        <p:nvPicPr>
          <p:cNvPr id="118" name="Google Shape;118;p18"/>
          <p:cNvPicPr preferRelativeResize="0"/>
          <p:nvPr/>
        </p:nvPicPr>
        <p:blipFill>
          <a:blip r:embed="rId5">
            <a:alphaModFix/>
          </a:blip>
          <a:stretch>
            <a:fillRect/>
          </a:stretch>
        </p:blipFill>
        <p:spPr>
          <a:xfrm>
            <a:off x="7384500" y="4832744"/>
            <a:ext cx="914400" cy="175565"/>
          </a:xfrm>
          <a:prstGeom prst="rect">
            <a:avLst/>
          </a:prstGeom>
          <a:noFill/>
          <a:ln>
            <a:noFill/>
          </a:ln>
        </p:spPr>
      </p:pic>
      <p:sp>
        <p:nvSpPr>
          <p:cNvPr id="119" name="Google Shape;119;p18"/>
          <p:cNvSpPr txBox="1"/>
          <p:nvPr/>
        </p:nvSpPr>
        <p:spPr>
          <a:xfrm>
            <a:off x="6332400" y="4697475"/>
            <a:ext cx="1052100" cy="4461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900">
                <a:solidFill>
                  <a:srgbClr val="B7B7B7"/>
                </a:solidFill>
                <a:latin typeface="Average"/>
                <a:ea typeface="Average"/>
                <a:cs typeface="Average"/>
                <a:sym typeface="Average"/>
              </a:rPr>
              <a:t>Screen grabs from</a:t>
            </a:r>
            <a:endParaRPr sz="900">
              <a:solidFill>
                <a:srgbClr val="B7B7B7"/>
              </a:solidFill>
              <a:latin typeface="Average"/>
              <a:ea typeface="Average"/>
              <a:cs typeface="Average"/>
              <a:sym typeface="Average"/>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9"/>
          <p:cNvSpPr txBox="1">
            <a:spLocks noGrp="1"/>
          </p:cNvSpPr>
          <p:nvPr>
            <p:ph type="title"/>
          </p:nvPr>
        </p:nvSpPr>
        <p:spPr>
          <a:xfrm>
            <a:off x="311700" y="555600"/>
            <a:ext cx="30927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Problems Cont. </a:t>
            </a:r>
            <a:endParaRPr/>
          </a:p>
        </p:txBody>
      </p:sp>
      <p:sp>
        <p:nvSpPr>
          <p:cNvPr id="125" name="Google Shape;125;p19"/>
          <p:cNvSpPr txBox="1">
            <a:spLocks noGrp="1"/>
          </p:cNvSpPr>
          <p:nvPr>
            <p:ph type="body" idx="1"/>
          </p:nvPr>
        </p:nvSpPr>
        <p:spPr>
          <a:xfrm>
            <a:off x="311700" y="1311300"/>
            <a:ext cx="3092700" cy="3257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a:solidFill>
                  <a:schemeClr val="accent1"/>
                </a:solidFill>
                <a:latin typeface="Abril Fatface"/>
                <a:ea typeface="Abril Fatface"/>
                <a:cs typeface="Abril Fatface"/>
                <a:sym typeface="Abril Fatface"/>
              </a:rPr>
              <a:t>3.  Pedestrian Access</a:t>
            </a:r>
            <a:endParaRPr sz="2000">
              <a:solidFill>
                <a:schemeClr val="accent1"/>
              </a:solidFill>
              <a:latin typeface="Abril Fatface"/>
              <a:ea typeface="Abril Fatface"/>
              <a:cs typeface="Abril Fatface"/>
              <a:sym typeface="Abril Fatface"/>
            </a:endParaRPr>
          </a:p>
          <a:p>
            <a:pPr marL="685800" lvl="1" indent="-330200" algn="l" rtl="0">
              <a:spcBef>
                <a:spcPts val="0"/>
              </a:spcBef>
              <a:spcAft>
                <a:spcPts val="0"/>
              </a:spcAft>
              <a:buClr>
                <a:schemeClr val="accent1"/>
              </a:buClr>
              <a:buSzPts val="1600"/>
              <a:buChar char="○"/>
            </a:pPr>
            <a:r>
              <a:rPr lang="en" sz="1600">
                <a:solidFill>
                  <a:schemeClr val="accent1"/>
                </a:solidFill>
              </a:rPr>
              <a:t>No sidewalks, crosswalks</a:t>
            </a:r>
            <a:endParaRPr sz="1600">
              <a:solidFill>
                <a:schemeClr val="accent1"/>
              </a:solidFill>
            </a:endParaRPr>
          </a:p>
          <a:p>
            <a:pPr marL="0" lvl="0" indent="0" algn="l" rtl="0">
              <a:spcBef>
                <a:spcPts val="1600"/>
              </a:spcBef>
              <a:spcAft>
                <a:spcPts val="0"/>
              </a:spcAft>
              <a:buNone/>
            </a:pPr>
            <a:endParaRPr sz="1800">
              <a:solidFill>
                <a:schemeClr val="accent1"/>
              </a:solidFill>
              <a:latin typeface="Abril Fatface"/>
              <a:ea typeface="Abril Fatface"/>
              <a:cs typeface="Abril Fatface"/>
              <a:sym typeface="Abril Fatface"/>
            </a:endParaRPr>
          </a:p>
          <a:p>
            <a:pPr marL="0" lvl="0" indent="0" algn="l" rtl="0">
              <a:spcBef>
                <a:spcPts val="1000"/>
              </a:spcBef>
              <a:spcAft>
                <a:spcPts val="0"/>
              </a:spcAft>
              <a:buNone/>
            </a:pPr>
            <a:r>
              <a:rPr lang="en" sz="2000">
                <a:solidFill>
                  <a:schemeClr val="accent1"/>
                </a:solidFill>
                <a:latin typeface="Abril Fatface"/>
                <a:ea typeface="Abril Fatface"/>
                <a:cs typeface="Abril Fatface"/>
                <a:sym typeface="Abril Fatface"/>
              </a:rPr>
              <a:t>4.  Parking</a:t>
            </a:r>
            <a:endParaRPr sz="2000">
              <a:solidFill>
                <a:schemeClr val="accent1"/>
              </a:solidFill>
              <a:latin typeface="Abril Fatface"/>
              <a:ea typeface="Abril Fatface"/>
              <a:cs typeface="Abril Fatface"/>
              <a:sym typeface="Abril Fatface"/>
            </a:endParaRPr>
          </a:p>
          <a:p>
            <a:pPr marL="685800" lvl="1" indent="-330200" algn="l" rtl="0">
              <a:spcBef>
                <a:spcPts val="0"/>
              </a:spcBef>
              <a:spcAft>
                <a:spcPts val="0"/>
              </a:spcAft>
              <a:buClr>
                <a:schemeClr val="accent1"/>
              </a:buClr>
              <a:buSzPts val="1600"/>
              <a:buChar char="○"/>
            </a:pPr>
            <a:r>
              <a:rPr lang="en" sz="1600">
                <a:solidFill>
                  <a:schemeClr val="accent1"/>
                </a:solidFill>
              </a:rPr>
              <a:t>Limited available parking for Bandstand Events</a:t>
            </a:r>
            <a:endParaRPr sz="1600">
              <a:solidFill>
                <a:schemeClr val="accent1"/>
              </a:solidFill>
            </a:endParaRPr>
          </a:p>
          <a:p>
            <a:pPr marL="0" lvl="0" indent="0" algn="l" rtl="0">
              <a:spcBef>
                <a:spcPts val="1600"/>
              </a:spcBef>
              <a:spcAft>
                <a:spcPts val="1600"/>
              </a:spcAft>
              <a:buNone/>
            </a:pPr>
            <a:endParaRPr/>
          </a:p>
        </p:txBody>
      </p:sp>
      <p:sp>
        <p:nvSpPr>
          <p:cNvPr id="126" name="Google Shape;126;p1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a:t>
            </a:fld>
            <a:endParaRPr/>
          </a:p>
        </p:txBody>
      </p:sp>
      <p:pic>
        <p:nvPicPr>
          <p:cNvPr id="127" name="Google Shape;127;p19"/>
          <p:cNvPicPr preferRelativeResize="0"/>
          <p:nvPr/>
        </p:nvPicPr>
        <p:blipFill>
          <a:blip r:embed="rId3">
            <a:alphaModFix/>
          </a:blip>
          <a:stretch>
            <a:fillRect/>
          </a:stretch>
        </p:blipFill>
        <p:spPr>
          <a:xfrm>
            <a:off x="3736749" y="273525"/>
            <a:ext cx="3172450" cy="2557726"/>
          </a:xfrm>
          <a:prstGeom prst="rect">
            <a:avLst/>
          </a:prstGeom>
          <a:noFill/>
          <a:ln>
            <a:noFill/>
          </a:ln>
        </p:spPr>
      </p:pic>
      <p:sp>
        <p:nvSpPr>
          <p:cNvPr id="128" name="Google Shape;128;p19"/>
          <p:cNvSpPr txBox="1"/>
          <p:nvPr/>
        </p:nvSpPr>
        <p:spPr>
          <a:xfrm>
            <a:off x="3478175" y="2831250"/>
            <a:ext cx="2036700" cy="20016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Clr>
                <a:schemeClr val="dk2"/>
              </a:buClr>
              <a:buSzPts val="1100"/>
              <a:buFont typeface="Arial"/>
              <a:buNone/>
            </a:pPr>
            <a:r>
              <a:rPr lang="en" sz="1800">
                <a:latin typeface="Average"/>
                <a:ea typeface="Average"/>
                <a:cs typeface="Average"/>
                <a:sym typeface="Average"/>
              </a:rPr>
              <a:t>“People park on the grass or on the side of the road during bandstand events”</a:t>
            </a:r>
            <a:endParaRPr sz="1800">
              <a:latin typeface="Average"/>
              <a:ea typeface="Average"/>
              <a:cs typeface="Average"/>
              <a:sym typeface="Average"/>
            </a:endParaRPr>
          </a:p>
        </p:txBody>
      </p:sp>
      <p:sp>
        <p:nvSpPr>
          <p:cNvPr id="129" name="Google Shape;129;p19"/>
          <p:cNvSpPr txBox="1"/>
          <p:nvPr/>
        </p:nvSpPr>
        <p:spPr>
          <a:xfrm>
            <a:off x="7061600" y="273525"/>
            <a:ext cx="1770000" cy="25578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800">
                <a:latin typeface="Average"/>
                <a:ea typeface="Average"/>
                <a:cs typeface="Average"/>
                <a:sym typeface="Average"/>
              </a:rPr>
              <a:t>“Walk in people’s yards to avoid the cars while going to the bandstand”</a:t>
            </a:r>
            <a:endParaRPr sz="1800">
              <a:latin typeface="Average"/>
              <a:ea typeface="Average"/>
              <a:cs typeface="Average"/>
              <a:sym typeface="Average"/>
            </a:endParaRPr>
          </a:p>
        </p:txBody>
      </p:sp>
      <p:pic>
        <p:nvPicPr>
          <p:cNvPr id="130" name="Google Shape;130;p19"/>
          <p:cNvPicPr preferRelativeResize="0"/>
          <p:nvPr/>
        </p:nvPicPr>
        <p:blipFill rotWithShape="1">
          <a:blip r:embed="rId4">
            <a:alphaModFix/>
          </a:blip>
          <a:srcRect b="19139"/>
          <a:stretch/>
        </p:blipFill>
        <p:spPr>
          <a:xfrm>
            <a:off x="5588650" y="3059837"/>
            <a:ext cx="2695750" cy="1628903"/>
          </a:xfrm>
          <a:prstGeom prst="rect">
            <a:avLst/>
          </a:prstGeom>
          <a:noFill/>
          <a:ln>
            <a:noFill/>
          </a:ln>
        </p:spPr>
      </p:pic>
      <p:sp>
        <p:nvSpPr>
          <p:cNvPr id="131" name="Google Shape;131;p19"/>
          <p:cNvSpPr/>
          <p:nvPr/>
        </p:nvSpPr>
        <p:spPr>
          <a:xfrm>
            <a:off x="6576450" y="197325"/>
            <a:ext cx="411600" cy="411600"/>
          </a:xfrm>
          <a:prstGeom prst="ellipse">
            <a:avLst/>
          </a:prstGeom>
          <a:solidFill>
            <a:srgbClr val="6FA8D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Abril Fatface"/>
                <a:ea typeface="Abril Fatface"/>
                <a:cs typeface="Abril Fatface"/>
                <a:sym typeface="Abril Fatface"/>
              </a:rPr>
              <a:t>3</a:t>
            </a:r>
            <a:endParaRPr sz="1800">
              <a:latin typeface="Abril Fatface"/>
              <a:ea typeface="Abril Fatface"/>
              <a:cs typeface="Abril Fatface"/>
              <a:sym typeface="Abril Fatface"/>
            </a:endParaRPr>
          </a:p>
        </p:txBody>
      </p:sp>
      <p:sp>
        <p:nvSpPr>
          <p:cNvPr id="132" name="Google Shape;132;p19"/>
          <p:cNvSpPr/>
          <p:nvPr/>
        </p:nvSpPr>
        <p:spPr>
          <a:xfrm>
            <a:off x="5512450" y="2983650"/>
            <a:ext cx="411600" cy="411600"/>
          </a:xfrm>
          <a:prstGeom prst="ellipse">
            <a:avLst/>
          </a:prstGeom>
          <a:solidFill>
            <a:srgbClr val="6FA8DC"/>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Abril Fatface"/>
                <a:ea typeface="Abril Fatface"/>
                <a:cs typeface="Abril Fatface"/>
                <a:sym typeface="Abril Fatface"/>
              </a:rPr>
              <a:t>4</a:t>
            </a:r>
            <a:endParaRPr sz="1800">
              <a:latin typeface="Abril Fatface"/>
              <a:ea typeface="Abril Fatface"/>
              <a:cs typeface="Abril Fatface"/>
              <a:sym typeface="Abril Fatface"/>
            </a:endParaRPr>
          </a:p>
        </p:txBody>
      </p:sp>
      <p:pic>
        <p:nvPicPr>
          <p:cNvPr id="133" name="Google Shape;133;p19"/>
          <p:cNvPicPr preferRelativeResize="0"/>
          <p:nvPr/>
        </p:nvPicPr>
        <p:blipFill>
          <a:blip r:embed="rId5">
            <a:alphaModFix/>
          </a:blip>
          <a:stretch>
            <a:fillRect/>
          </a:stretch>
        </p:blipFill>
        <p:spPr>
          <a:xfrm>
            <a:off x="7384500" y="4832744"/>
            <a:ext cx="914400" cy="175565"/>
          </a:xfrm>
          <a:prstGeom prst="rect">
            <a:avLst/>
          </a:prstGeom>
          <a:noFill/>
          <a:ln>
            <a:noFill/>
          </a:ln>
        </p:spPr>
      </p:pic>
      <p:sp>
        <p:nvSpPr>
          <p:cNvPr id="134" name="Google Shape;134;p19"/>
          <p:cNvSpPr txBox="1"/>
          <p:nvPr/>
        </p:nvSpPr>
        <p:spPr>
          <a:xfrm>
            <a:off x="6332400" y="4697475"/>
            <a:ext cx="1052100" cy="4461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900">
                <a:solidFill>
                  <a:srgbClr val="B7B7B7"/>
                </a:solidFill>
                <a:latin typeface="Average"/>
                <a:ea typeface="Average"/>
                <a:cs typeface="Average"/>
                <a:sym typeface="Average"/>
              </a:rPr>
              <a:t>Screen grabs from</a:t>
            </a:r>
            <a:endParaRPr sz="900">
              <a:solidFill>
                <a:srgbClr val="B7B7B7"/>
              </a:solidFill>
              <a:latin typeface="Average"/>
              <a:ea typeface="Average"/>
              <a:cs typeface="Average"/>
              <a:sym typeface="Average"/>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0"/>
          <p:cNvSpPr txBox="1">
            <a:spLocks noGrp="1"/>
          </p:cNvSpPr>
          <p:nvPr>
            <p:ph type="title"/>
          </p:nvPr>
        </p:nvSpPr>
        <p:spPr>
          <a:xfrm>
            <a:off x="311700" y="445025"/>
            <a:ext cx="8520600" cy="62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Feedback</a:t>
            </a:r>
            <a:endParaRPr/>
          </a:p>
        </p:txBody>
      </p:sp>
      <p:sp>
        <p:nvSpPr>
          <p:cNvPr id="140" name="Google Shape;140;p20"/>
          <p:cNvSpPr txBox="1">
            <a:spLocks noGrp="1"/>
          </p:cNvSpPr>
          <p:nvPr>
            <p:ph type="body" idx="1"/>
          </p:nvPr>
        </p:nvSpPr>
        <p:spPr>
          <a:xfrm>
            <a:off x="311700" y="1152475"/>
            <a:ext cx="4992900" cy="33102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rgbClr val="000000"/>
              </a:buClr>
              <a:buSzPts val="2000"/>
              <a:buChar char="❏"/>
            </a:pPr>
            <a:r>
              <a:rPr lang="en" sz="2000">
                <a:solidFill>
                  <a:srgbClr val="000000"/>
                </a:solidFill>
              </a:rPr>
              <a:t>Parking Concerns for Bandstand Events</a:t>
            </a:r>
            <a:endParaRPr sz="2000">
              <a:solidFill>
                <a:srgbClr val="000000"/>
              </a:solidFill>
            </a:endParaRPr>
          </a:p>
          <a:p>
            <a:pPr marL="457200" lvl="0" indent="0" algn="l" rtl="0">
              <a:spcBef>
                <a:spcPts val="0"/>
              </a:spcBef>
              <a:spcAft>
                <a:spcPts val="0"/>
              </a:spcAft>
              <a:buNone/>
            </a:pPr>
            <a:r>
              <a:rPr lang="en" sz="1400">
                <a:solidFill>
                  <a:srgbClr val="000000"/>
                </a:solidFill>
              </a:rPr>
              <a:t>- Members of Select Board and Residents</a:t>
            </a:r>
            <a:endParaRPr sz="1400">
              <a:solidFill>
                <a:srgbClr val="000000"/>
              </a:solidFill>
            </a:endParaRPr>
          </a:p>
          <a:p>
            <a:pPr marL="457200" lvl="0" indent="-355600" algn="l" rtl="0">
              <a:spcBef>
                <a:spcPts val="1000"/>
              </a:spcBef>
              <a:spcAft>
                <a:spcPts val="0"/>
              </a:spcAft>
              <a:buClr>
                <a:srgbClr val="000000"/>
              </a:buClr>
              <a:buSzPts val="2000"/>
              <a:buChar char="❏"/>
            </a:pPr>
            <a:r>
              <a:rPr lang="en" sz="2000">
                <a:solidFill>
                  <a:srgbClr val="000000"/>
                </a:solidFill>
              </a:rPr>
              <a:t>Concern for Fender Benders if NH151 is Forced to Slow/ Stop </a:t>
            </a:r>
            <a:endParaRPr sz="2000">
              <a:solidFill>
                <a:srgbClr val="000000"/>
              </a:solidFill>
            </a:endParaRPr>
          </a:p>
          <a:p>
            <a:pPr marL="457200" lvl="0" indent="0" algn="l" rtl="0">
              <a:spcBef>
                <a:spcPts val="1000"/>
              </a:spcBef>
              <a:spcAft>
                <a:spcPts val="0"/>
              </a:spcAft>
              <a:buNone/>
            </a:pPr>
            <a:r>
              <a:rPr lang="en" sz="1400">
                <a:solidFill>
                  <a:srgbClr val="000000"/>
                </a:solidFill>
              </a:rPr>
              <a:t>- North Hampton Police Officer</a:t>
            </a:r>
            <a:endParaRPr sz="1400">
              <a:solidFill>
                <a:srgbClr val="000000"/>
              </a:solidFill>
            </a:endParaRPr>
          </a:p>
          <a:p>
            <a:pPr marL="457200" lvl="0" indent="-355600" algn="l" rtl="0">
              <a:spcBef>
                <a:spcPts val="1000"/>
              </a:spcBef>
              <a:spcAft>
                <a:spcPts val="0"/>
              </a:spcAft>
              <a:buClr>
                <a:srgbClr val="000000"/>
              </a:buClr>
              <a:buSzPts val="2000"/>
              <a:buChar char="❏"/>
            </a:pPr>
            <a:r>
              <a:rPr lang="en" sz="2000">
                <a:solidFill>
                  <a:srgbClr val="000000"/>
                </a:solidFill>
              </a:rPr>
              <a:t>Support for a Roundabout</a:t>
            </a:r>
            <a:endParaRPr sz="2000">
              <a:solidFill>
                <a:srgbClr val="000000"/>
              </a:solidFill>
            </a:endParaRPr>
          </a:p>
          <a:p>
            <a:pPr marL="457200" lvl="0" indent="0" algn="l" rtl="0">
              <a:spcBef>
                <a:spcPts val="0"/>
              </a:spcBef>
              <a:spcAft>
                <a:spcPts val="0"/>
              </a:spcAft>
              <a:buNone/>
            </a:pPr>
            <a:r>
              <a:rPr lang="en" sz="1400">
                <a:solidFill>
                  <a:srgbClr val="000000"/>
                </a:solidFill>
              </a:rPr>
              <a:t>- Residents at Last Select Board Meeting and by Email</a:t>
            </a:r>
            <a:endParaRPr sz="1400">
              <a:solidFill>
                <a:srgbClr val="000000"/>
              </a:solidFill>
            </a:endParaRPr>
          </a:p>
          <a:p>
            <a:pPr marL="457200" lvl="0" indent="-355600" algn="l" rtl="0">
              <a:spcBef>
                <a:spcPts val="1000"/>
              </a:spcBef>
              <a:spcAft>
                <a:spcPts val="0"/>
              </a:spcAft>
              <a:buClr>
                <a:srgbClr val="000000"/>
              </a:buClr>
              <a:buSzPts val="2000"/>
              <a:buChar char="❏"/>
            </a:pPr>
            <a:r>
              <a:rPr lang="en" sz="2000">
                <a:solidFill>
                  <a:srgbClr val="000000"/>
                </a:solidFill>
              </a:rPr>
              <a:t>Need Sidewalks for Bandstand Events</a:t>
            </a:r>
            <a:endParaRPr sz="2000">
              <a:solidFill>
                <a:srgbClr val="000000"/>
              </a:solidFill>
            </a:endParaRPr>
          </a:p>
          <a:p>
            <a:pPr marL="0" lvl="0" indent="0" algn="l" rtl="0">
              <a:spcBef>
                <a:spcPts val="1000"/>
              </a:spcBef>
              <a:spcAft>
                <a:spcPts val="1000"/>
              </a:spcAft>
              <a:buNone/>
            </a:pPr>
            <a:endParaRPr sz="1100">
              <a:solidFill>
                <a:srgbClr val="000000"/>
              </a:solidFill>
            </a:endParaRPr>
          </a:p>
        </p:txBody>
      </p:sp>
      <p:sp>
        <p:nvSpPr>
          <p:cNvPr id="141" name="Google Shape;141;p2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a:t>
            </a:fld>
            <a:endParaRPr/>
          </a:p>
        </p:txBody>
      </p:sp>
      <p:pic>
        <p:nvPicPr>
          <p:cNvPr id="142" name="Google Shape;142;p20"/>
          <p:cNvPicPr preferRelativeResize="0"/>
          <p:nvPr/>
        </p:nvPicPr>
        <p:blipFill>
          <a:blip r:embed="rId3">
            <a:alphaModFix/>
          </a:blip>
          <a:stretch>
            <a:fillRect/>
          </a:stretch>
        </p:blipFill>
        <p:spPr>
          <a:xfrm>
            <a:off x="6332388" y="2273550"/>
            <a:ext cx="2216574" cy="2514600"/>
          </a:xfrm>
          <a:prstGeom prst="rect">
            <a:avLst/>
          </a:prstGeom>
          <a:noFill/>
          <a:ln w="28575" cap="flat" cmpd="sng">
            <a:solidFill>
              <a:srgbClr val="000000"/>
            </a:solidFill>
            <a:prstDash val="solid"/>
            <a:round/>
            <a:headEnd type="none" w="sm" len="sm"/>
            <a:tailEnd type="none" w="sm" len="sm"/>
          </a:ln>
        </p:spPr>
      </p:pic>
      <p:pic>
        <p:nvPicPr>
          <p:cNvPr id="143" name="Google Shape;143;p20"/>
          <p:cNvPicPr preferRelativeResize="0"/>
          <p:nvPr/>
        </p:nvPicPr>
        <p:blipFill>
          <a:blip r:embed="rId4">
            <a:alphaModFix/>
          </a:blip>
          <a:stretch>
            <a:fillRect/>
          </a:stretch>
        </p:blipFill>
        <p:spPr>
          <a:xfrm>
            <a:off x="7755950" y="4035625"/>
            <a:ext cx="742049" cy="752524"/>
          </a:xfrm>
          <a:prstGeom prst="rect">
            <a:avLst/>
          </a:prstGeom>
          <a:noFill/>
          <a:ln>
            <a:noFill/>
          </a:ln>
        </p:spPr>
      </p:pic>
      <p:pic>
        <p:nvPicPr>
          <p:cNvPr id="144" name="Google Shape;144;p20"/>
          <p:cNvPicPr preferRelativeResize="0"/>
          <p:nvPr/>
        </p:nvPicPr>
        <p:blipFill>
          <a:blip r:embed="rId5">
            <a:alphaModFix/>
          </a:blip>
          <a:stretch>
            <a:fillRect/>
          </a:stretch>
        </p:blipFill>
        <p:spPr>
          <a:xfrm>
            <a:off x="7384500" y="4832744"/>
            <a:ext cx="914400" cy="175565"/>
          </a:xfrm>
          <a:prstGeom prst="rect">
            <a:avLst/>
          </a:prstGeom>
          <a:noFill/>
          <a:ln>
            <a:noFill/>
          </a:ln>
        </p:spPr>
      </p:pic>
      <p:sp>
        <p:nvSpPr>
          <p:cNvPr id="145" name="Google Shape;145;p20"/>
          <p:cNvSpPr txBox="1"/>
          <p:nvPr/>
        </p:nvSpPr>
        <p:spPr>
          <a:xfrm>
            <a:off x="6332400" y="4697475"/>
            <a:ext cx="1052100" cy="4461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900">
                <a:solidFill>
                  <a:srgbClr val="B7B7B7"/>
                </a:solidFill>
                <a:latin typeface="Average"/>
                <a:ea typeface="Average"/>
                <a:cs typeface="Average"/>
                <a:sym typeface="Average"/>
              </a:rPr>
              <a:t>Screen grabs from</a:t>
            </a:r>
            <a:endParaRPr sz="900">
              <a:solidFill>
                <a:srgbClr val="B7B7B7"/>
              </a:solidFill>
              <a:latin typeface="Average"/>
              <a:ea typeface="Average"/>
              <a:cs typeface="Average"/>
              <a:sym typeface="Average"/>
            </a:endParaRPr>
          </a:p>
        </p:txBody>
      </p:sp>
      <p:pic>
        <p:nvPicPr>
          <p:cNvPr id="146" name="Google Shape;146;p20"/>
          <p:cNvPicPr preferRelativeResize="0"/>
          <p:nvPr/>
        </p:nvPicPr>
        <p:blipFill>
          <a:blip r:embed="rId6">
            <a:alphaModFix/>
          </a:blip>
          <a:stretch>
            <a:fillRect/>
          </a:stretch>
        </p:blipFill>
        <p:spPr>
          <a:xfrm>
            <a:off x="5380325" y="315875"/>
            <a:ext cx="2375626" cy="1579876"/>
          </a:xfrm>
          <a:prstGeom prst="rect">
            <a:avLst/>
          </a:prstGeom>
          <a:noFill/>
          <a:ln w="28575" cap="flat" cmpd="sng">
            <a:solidFill>
              <a:schemeClr val="dk2"/>
            </a:solidFill>
            <a:prstDash val="solid"/>
            <a:round/>
            <a:headEnd type="none" w="sm" len="sm"/>
            <a:tailEnd type="none" w="sm" len="sm"/>
          </a:ln>
        </p:spPr>
      </p:pic>
      <p:sp>
        <p:nvSpPr>
          <p:cNvPr id="147" name="Google Shape;147;p20"/>
          <p:cNvSpPr txBox="1"/>
          <p:nvPr/>
        </p:nvSpPr>
        <p:spPr>
          <a:xfrm>
            <a:off x="5380325" y="1895750"/>
            <a:ext cx="2375700" cy="377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400" u="sng">
                <a:solidFill>
                  <a:schemeClr val="hlink"/>
                </a:solidFill>
                <a:hlinkClick r:id="rId7"/>
              </a:rPr>
              <a:t>https://www.google.com/search?q=fender+bender&amp;rlz=1C1GCEV_enUS891&amp;sxsrf=ALeKk00ZdF68Sep2BLwC4Bu-vAPmUpBYkA:1583783901866&amp;source=lnms&amp;tbm=isch&amp;sa=X&amp;ved=2ahUKEwjZlvzmlo7oAhVsnuAKHUQtDywQ_AUoAXoECA4QAw&amp;biw=1920&amp;bih=937#imgrc=LOCDVBdqE6SqeM</a:t>
            </a:r>
            <a:endParaRPr sz="4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1"/>
          <p:cNvSpPr txBox="1">
            <a:spLocks noGrp="1"/>
          </p:cNvSpPr>
          <p:nvPr>
            <p:ph type="title" idx="4294967295"/>
          </p:nvPr>
        </p:nvSpPr>
        <p:spPr>
          <a:xfrm>
            <a:off x="406100" y="576525"/>
            <a:ext cx="4045200" cy="153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t>Alternatives Grading Criteria</a:t>
            </a:r>
            <a:endParaRPr sz="3600"/>
          </a:p>
        </p:txBody>
      </p:sp>
      <p:sp>
        <p:nvSpPr>
          <p:cNvPr id="153" name="Google Shape;153;p21"/>
          <p:cNvSpPr txBox="1">
            <a:spLocks noGrp="1"/>
          </p:cNvSpPr>
          <p:nvPr>
            <p:ph type="body" idx="1"/>
          </p:nvPr>
        </p:nvSpPr>
        <p:spPr>
          <a:xfrm>
            <a:off x="5047225" y="153375"/>
            <a:ext cx="3700500" cy="2379900"/>
          </a:xfrm>
          <a:prstGeom prst="rect">
            <a:avLst/>
          </a:prstGeom>
        </p:spPr>
        <p:txBody>
          <a:bodyPr spcFirstLastPara="1" wrap="square" lIns="91425" tIns="91425" rIns="91425" bIns="91425" anchor="ctr" anchorCtr="0">
            <a:noAutofit/>
          </a:bodyPr>
          <a:lstStyle/>
          <a:p>
            <a:pPr marL="342900" lvl="0" indent="-228600" algn="l" rtl="0">
              <a:spcBef>
                <a:spcPts val="0"/>
              </a:spcBef>
              <a:spcAft>
                <a:spcPts val="0"/>
              </a:spcAft>
              <a:buClr>
                <a:schemeClr val="accent1"/>
              </a:buClr>
              <a:buSzPts val="1800"/>
              <a:buChar char="➔"/>
            </a:pPr>
            <a:r>
              <a:rPr lang="en" sz="1800">
                <a:solidFill>
                  <a:schemeClr val="accent1"/>
                </a:solidFill>
              </a:rPr>
              <a:t>Safety</a:t>
            </a:r>
            <a:endParaRPr sz="1800">
              <a:solidFill>
                <a:schemeClr val="accent1"/>
              </a:solidFill>
            </a:endParaRPr>
          </a:p>
          <a:p>
            <a:pPr marL="342900" lvl="0" indent="-228600" algn="l" rtl="0">
              <a:spcBef>
                <a:spcPts val="1000"/>
              </a:spcBef>
              <a:spcAft>
                <a:spcPts val="0"/>
              </a:spcAft>
              <a:buClr>
                <a:schemeClr val="accent1"/>
              </a:buClr>
              <a:buSzPts val="1800"/>
              <a:buChar char="➔"/>
            </a:pPr>
            <a:r>
              <a:rPr lang="en" sz="1800">
                <a:solidFill>
                  <a:schemeClr val="accent1"/>
                </a:solidFill>
              </a:rPr>
              <a:t>Traffic Operation</a:t>
            </a:r>
            <a:endParaRPr sz="1800">
              <a:solidFill>
                <a:schemeClr val="accent1"/>
              </a:solidFill>
            </a:endParaRPr>
          </a:p>
          <a:p>
            <a:pPr marL="342900" lvl="0" indent="-228600" algn="l" rtl="0">
              <a:spcBef>
                <a:spcPts val="1000"/>
              </a:spcBef>
              <a:spcAft>
                <a:spcPts val="0"/>
              </a:spcAft>
              <a:buClr>
                <a:schemeClr val="accent1"/>
              </a:buClr>
              <a:buSzPts val="1800"/>
              <a:buChar char="➔"/>
            </a:pPr>
            <a:r>
              <a:rPr lang="en" sz="1800">
                <a:solidFill>
                  <a:schemeClr val="accent1"/>
                </a:solidFill>
              </a:rPr>
              <a:t>Pedestrian, Bicycle Access</a:t>
            </a:r>
            <a:endParaRPr sz="1800">
              <a:solidFill>
                <a:schemeClr val="accent1"/>
              </a:solidFill>
            </a:endParaRPr>
          </a:p>
          <a:p>
            <a:pPr marL="342900" lvl="0" indent="-228600" algn="l" rtl="0">
              <a:spcBef>
                <a:spcPts val="1000"/>
              </a:spcBef>
              <a:spcAft>
                <a:spcPts val="0"/>
              </a:spcAft>
              <a:buClr>
                <a:schemeClr val="accent1"/>
              </a:buClr>
              <a:buSzPts val="1800"/>
              <a:buChar char="➔"/>
            </a:pPr>
            <a:r>
              <a:rPr lang="en" sz="1800">
                <a:solidFill>
                  <a:schemeClr val="accent1"/>
                </a:solidFill>
              </a:rPr>
              <a:t>Historical Sites </a:t>
            </a:r>
            <a:endParaRPr sz="1800">
              <a:solidFill>
                <a:schemeClr val="accent1"/>
              </a:solidFill>
            </a:endParaRPr>
          </a:p>
          <a:p>
            <a:pPr marL="342900" lvl="0" indent="-228600" algn="l" rtl="0">
              <a:spcBef>
                <a:spcPts val="1000"/>
              </a:spcBef>
              <a:spcAft>
                <a:spcPts val="0"/>
              </a:spcAft>
              <a:buClr>
                <a:schemeClr val="accent1"/>
              </a:buClr>
              <a:buSzPts val="1800"/>
              <a:buChar char="➔"/>
            </a:pPr>
            <a:r>
              <a:rPr lang="en" sz="1800">
                <a:solidFill>
                  <a:schemeClr val="accent1"/>
                </a:solidFill>
              </a:rPr>
              <a:t>Environmental Impact</a:t>
            </a:r>
            <a:endParaRPr sz="1800">
              <a:solidFill>
                <a:schemeClr val="accent1"/>
              </a:solidFill>
            </a:endParaRPr>
          </a:p>
          <a:p>
            <a:pPr marL="342900" lvl="0" indent="-228600" algn="l" rtl="0">
              <a:spcBef>
                <a:spcPts val="1000"/>
              </a:spcBef>
              <a:spcAft>
                <a:spcPts val="1000"/>
              </a:spcAft>
              <a:buClr>
                <a:schemeClr val="accent1"/>
              </a:buClr>
              <a:buSzPts val="1800"/>
              <a:buChar char="➔"/>
            </a:pPr>
            <a:r>
              <a:rPr lang="en" sz="1800">
                <a:solidFill>
                  <a:schemeClr val="accent1"/>
                </a:solidFill>
              </a:rPr>
              <a:t>Cost</a:t>
            </a:r>
            <a:endParaRPr sz="1800">
              <a:solidFill>
                <a:schemeClr val="accent1"/>
              </a:solidFill>
            </a:endParaRPr>
          </a:p>
        </p:txBody>
      </p:sp>
      <p:sp>
        <p:nvSpPr>
          <p:cNvPr id="154" name="Google Shape;154;p2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solidFill>
                  <a:schemeClr val="lt2"/>
                </a:solidFill>
              </a:rPr>
              <a:t>9</a:t>
            </a:fld>
            <a:endParaRPr>
              <a:solidFill>
                <a:schemeClr val="lt2"/>
              </a:solidFill>
            </a:endParaRPr>
          </a:p>
        </p:txBody>
      </p:sp>
      <p:pic>
        <p:nvPicPr>
          <p:cNvPr id="155" name="Google Shape;155;p21"/>
          <p:cNvPicPr preferRelativeResize="0"/>
          <p:nvPr/>
        </p:nvPicPr>
        <p:blipFill>
          <a:blip r:embed="rId3">
            <a:alphaModFix/>
          </a:blip>
          <a:stretch>
            <a:fillRect/>
          </a:stretch>
        </p:blipFill>
        <p:spPr>
          <a:xfrm>
            <a:off x="1885063" y="2571750"/>
            <a:ext cx="5373875" cy="2426450"/>
          </a:xfrm>
          <a:prstGeom prst="rect">
            <a:avLst/>
          </a:prstGeom>
          <a:noFill/>
          <a:ln>
            <a:noFill/>
          </a:ln>
        </p:spPr>
      </p:pic>
      <p:sp>
        <p:nvSpPr>
          <p:cNvPr id="156" name="Google Shape;156;p21"/>
          <p:cNvSpPr/>
          <p:nvPr/>
        </p:nvSpPr>
        <p:spPr>
          <a:xfrm>
            <a:off x="3086100" y="2571750"/>
            <a:ext cx="3700500" cy="468600"/>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theme/theme1.xml><?xml version="1.0" encoding="utf-8"?>
<a:theme xmlns:a="http://schemas.openxmlformats.org/drawingml/2006/main" name="Blue">
  <a:themeElements>
    <a:clrScheme name="Plum">
      <a:dk1>
        <a:srgbClr val="611BB8"/>
      </a:dk1>
      <a:lt1>
        <a:srgbClr val="FFFFFF"/>
      </a:lt1>
      <a:dk2>
        <a:srgbClr val="000000"/>
      </a:dk2>
      <a:lt2>
        <a:srgbClr val="7F7F7F"/>
      </a:lt2>
      <a:accent1>
        <a:srgbClr val="333333"/>
      </a:accent1>
      <a:accent2>
        <a:srgbClr val="5E2B97"/>
      </a:accent2>
      <a:accent3>
        <a:srgbClr val="7E57C2"/>
      </a:accent3>
      <a:accent4>
        <a:srgbClr val="C77025"/>
      </a:accent4>
      <a:accent5>
        <a:srgbClr val="009688"/>
      </a:accent5>
      <a:accent6>
        <a:srgbClr val="FFD600"/>
      </a:accent6>
      <a:hlink>
        <a:srgbClr val="009688"/>
      </a:hlink>
      <a:folHlink>
        <a:srgbClr val="00968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1584</Words>
  <Application>Microsoft Office PowerPoint</Application>
  <PresentationFormat>On-screen Show (16:9)</PresentationFormat>
  <Paragraphs>217</Paragraphs>
  <Slides>29</Slides>
  <Notes>29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Abril Fatface</vt:lpstr>
      <vt:lpstr>Source Sans Pro</vt:lpstr>
      <vt:lpstr>Average</vt:lpstr>
      <vt:lpstr>Raleway</vt:lpstr>
      <vt:lpstr>Arial</vt:lpstr>
      <vt:lpstr>Blue</vt:lpstr>
      <vt:lpstr>NH 111 &amp; NH 151 Intersection Redesign in North Hampton, NH</vt:lpstr>
      <vt:lpstr>Project Goal:  Improve both traffic and pedestrian safety and access in the NH111-NH151 intersection.</vt:lpstr>
      <vt:lpstr>Agenda</vt:lpstr>
      <vt:lpstr>PowerPoint Presentation</vt:lpstr>
      <vt:lpstr>Current Conditions:</vt:lpstr>
      <vt:lpstr>Problems Addressed Last Meeting:</vt:lpstr>
      <vt:lpstr>Problems Cont. </vt:lpstr>
      <vt:lpstr>Feedback</vt:lpstr>
      <vt:lpstr>Alternatives Grading Criteria</vt:lpstr>
      <vt:lpstr>Cost</vt:lpstr>
      <vt:lpstr>Environmental Impact</vt:lpstr>
      <vt:lpstr>Pedestrian, Bicycle Accommodation </vt:lpstr>
      <vt:lpstr>Safety</vt:lpstr>
      <vt:lpstr>Traffic Operation</vt:lpstr>
      <vt:lpstr>Our Design Alternatives</vt:lpstr>
      <vt:lpstr>Alternative #1: Roundabout</vt:lpstr>
      <vt:lpstr>Alternative #2: Traffic Light</vt:lpstr>
      <vt:lpstr>Alternative #3: Stop Signs </vt:lpstr>
      <vt:lpstr>Alternative #4: Multi-Lane</vt:lpstr>
      <vt:lpstr>Optional Parking Idea</vt:lpstr>
      <vt:lpstr>Addressing Feedback/Ideas</vt:lpstr>
      <vt:lpstr>Addressing Feedback/Ideas</vt:lpstr>
      <vt:lpstr>PowerPoint Presentation</vt:lpstr>
      <vt:lpstr>PowerPoint Presentation</vt:lpstr>
      <vt:lpstr>PowerPoint Presentation</vt:lpstr>
      <vt:lpstr>Of the Categories Listed, Please Rank Your Priorities:</vt:lpstr>
      <vt:lpstr>If You Are Reading This PowerPoint From Home, Please Take the Survey Here:</vt:lpstr>
      <vt:lpstr>Questions/Comments on Ideas </vt:lpstr>
      <vt:lpstr>Thank You!  If you have any more questions, comments, or concerns please email:  lmc1035@wildcats.unh.edu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 111 &amp; NH 151 Intersection Redesign in North Hampton, NH</dc:title>
  <dc:creator>Janet Facella</dc:creator>
  <cp:lastModifiedBy>Janet Facella</cp:lastModifiedBy>
  <cp:revision>2</cp:revision>
  <dcterms:modified xsi:type="dcterms:W3CDTF">2020-03-25T17:35:30Z</dcterms:modified>
</cp:coreProperties>
</file>