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60" r:id="rId6"/>
    <p:sldId id="261" r:id="rId7"/>
    <p:sldId id="262" r:id="rId8"/>
    <p:sldId id="263" r:id="rId9"/>
    <p:sldId id="265" r:id="rId10"/>
    <p:sldId id="264" r:id="rId11"/>
    <p:sldId id="267" r:id="rId12"/>
    <p:sldId id="268" r:id="rId13"/>
    <p:sldId id="269" r:id="rId14"/>
    <p:sldId id="266" r:id="rId15"/>
    <p:sldId id="270" r:id="rId16"/>
    <p:sldId id="271"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3AFBA9-36EA-4BA4-914C-1B6AB4505E0A}"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177089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3AFBA9-36EA-4BA4-914C-1B6AB4505E0A}"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22763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3AFBA9-36EA-4BA4-914C-1B6AB4505E0A}"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38571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3AFBA9-36EA-4BA4-914C-1B6AB4505E0A}"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134602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AFBA9-36EA-4BA4-914C-1B6AB4505E0A}"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18975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3AFBA9-36EA-4BA4-914C-1B6AB4505E0A}" type="datetimeFigureOut">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300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3AFBA9-36EA-4BA4-914C-1B6AB4505E0A}" type="datetimeFigureOut">
              <a:rPr lang="en-US" smtClean="0"/>
              <a:pPr/>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1888659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3AFBA9-36EA-4BA4-914C-1B6AB4505E0A}" type="datetimeFigureOut">
              <a:rPr lang="en-US" smtClean="0"/>
              <a:pPr/>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01650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AFBA9-36EA-4BA4-914C-1B6AB4505E0A}" type="datetimeFigureOut">
              <a:rPr lang="en-US" smtClean="0"/>
              <a:pPr/>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05530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AFBA9-36EA-4BA4-914C-1B6AB4505E0A}" type="datetimeFigureOut">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385241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AFBA9-36EA-4BA4-914C-1B6AB4505E0A}" type="datetimeFigureOut">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41725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AFBA9-36EA-4BA4-914C-1B6AB4505E0A}" type="datetimeFigureOut">
              <a:rPr lang="en-US" smtClean="0"/>
              <a:pPr/>
              <a:t>6/14/2018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172FC-7F61-43CF-8243-6D32BF77A28A}" type="slidenum">
              <a:rPr lang="en-US" smtClean="0"/>
              <a:pPr/>
              <a:t>‹#›</a:t>
            </a:fld>
            <a:endParaRPr lang="en-US"/>
          </a:p>
        </p:txBody>
      </p:sp>
    </p:spTree>
    <p:extLst>
      <p:ext uri="{BB962C8B-B14F-4D97-AF65-F5344CB8AC3E}">
        <p14:creationId xmlns:p14="http://schemas.microsoft.com/office/powerpoint/2010/main" xmlns="" val="236634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es.nh.gov/organization/divisions/water/dwgb/wrpp/documents/primer_front_matter.pdf" TargetMode="External"/><Relationship Id="rId2" Type="http://schemas.openxmlformats.org/officeDocument/2006/relationships/hyperlink" Target="https://www.google.com/search?q=Waste+water5+facilities+plan+for+hampton+NH&amp;oq=Waste+water5+facilities+plan+for+hampton+NH+&amp;aqs=chrome..69i57.10374j0j7&amp;sourceid=chrome&amp;ie=UTF-8" TargetMode="External"/><Relationship Id="rId1" Type="http://schemas.openxmlformats.org/officeDocument/2006/relationships/slideLayout" Target="../slideLayouts/slideLayout2.xml"/><Relationship Id="rId4" Type="http://schemas.openxmlformats.org/officeDocument/2006/relationships/hyperlink" Target="https://www.samcotech.com/cost-wastewater-treatment-syste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0"/>
            <a:ext cx="8153400" cy="1470025"/>
          </a:xfrm>
        </p:spPr>
        <p:txBody>
          <a:bodyPr>
            <a:normAutofit/>
          </a:bodyPr>
          <a:lstStyle/>
          <a:p>
            <a:r>
              <a:rPr lang="en-US" sz="2800" dirty="0"/>
              <a:t>Amelioration of waste water in the Town of North Hampton as a precursor for further economic development</a:t>
            </a:r>
          </a:p>
        </p:txBody>
      </p:sp>
      <p:sp>
        <p:nvSpPr>
          <p:cNvPr id="3" name="Subtitle 2"/>
          <p:cNvSpPr>
            <a:spLocks noGrp="1"/>
          </p:cNvSpPr>
          <p:nvPr>
            <p:ph type="subTitle" idx="1"/>
          </p:nvPr>
        </p:nvSpPr>
        <p:spPr>
          <a:xfrm>
            <a:off x="1371600" y="4191000"/>
            <a:ext cx="6400800" cy="1752600"/>
          </a:xfrm>
        </p:spPr>
        <p:txBody>
          <a:bodyPr>
            <a:normAutofit/>
          </a:bodyPr>
          <a:lstStyle/>
          <a:p>
            <a:r>
              <a:rPr lang="en-US" sz="2000" dirty="0"/>
              <a:t>Prepared for the Economic Development Committee.</a:t>
            </a:r>
          </a:p>
          <a:p>
            <a:r>
              <a:rPr lang="en-US" sz="2000" dirty="0"/>
              <a:t>February 7</a:t>
            </a:r>
            <a:r>
              <a:rPr lang="en-US" sz="2000" baseline="30000" dirty="0"/>
              <a:t>th</a:t>
            </a:r>
            <a:r>
              <a:rPr lang="en-US" sz="2000" dirty="0"/>
              <a:t>, 2018</a:t>
            </a: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685800"/>
            <a:ext cx="489585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50901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 Hampton sewer system)</a:t>
            </a:r>
          </a:p>
        </p:txBody>
      </p:sp>
      <p:sp>
        <p:nvSpPr>
          <p:cNvPr id="3" name="Content Placeholder 2"/>
          <p:cNvSpPr>
            <a:spLocks noGrp="1"/>
          </p:cNvSpPr>
          <p:nvPr>
            <p:ph idx="1"/>
          </p:nvPr>
        </p:nvSpPr>
        <p:spPr>
          <a:xfrm>
            <a:off x="457200" y="838200"/>
            <a:ext cx="8382000" cy="5410200"/>
          </a:xfrm>
        </p:spPr>
        <p:txBody>
          <a:bodyPr>
            <a:normAutofit fontScale="92500" lnSpcReduction="10000"/>
          </a:bodyPr>
          <a:lstStyle/>
          <a:p>
            <a:r>
              <a:rPr lang="en-US" sz="2000" dirty="0"/>
              <a:t>Leavitt E. Magrath Wastewater Treatment Plant (WWTP) is owned by the Town of Hampton</a:t>
            </a:r>
          </a:p>
          <a:p>
            <a:r>
              <a:rPr lang="en-US" sz="2000" dirty="0"/>
              <a:t>The Town has approximately 68 miles of sanitary sewer lines, 1500 manholes and 10 lift stations within its sanitary sewer system</a:t>
            </a:r>
          </a:p>
          <a:p>
            <a:r>
              <a:rPr lang="en-US" sz="2000" dirty="0"/>
              <a:t>Main sewer line follows  route IA connecting Rye and Hampton</a:t>
            </a:r>
          </a:p>
          <a:p>
            <a:r>
              <a:rPr lang="en-US" sz="2000" dirty="0"/>
              <a:t>Connection mandated by State of New Hampshire</a:t>
            </a:r>
          </a:p>
          <a:p>
            <a:r>
              <a:rPr lang="en-US" sz="2000" dirty="0"/>
              <a:t>Two of the potential connections  to the town of North Hampton lie along the town line  on Woodland Road and Lafayette Road</a:t>
            </a:r>
          </a:p>
          <a:p>
            <a:r>
              <a:rPr lang="en-US" sz="2000" dirty="0"/>
              <a:t>Design capacity of current sewage plant at around 3.9 </a:t>
            </a:r>
            <a:r>
              <a:rPr lang="en-US" sz="2000" dirty="0" err="1"/>
              <a:t>mgd</a:t>
            </a:r>
            <a:r>
              <a:rPr lang="en-US" sz="2000" dirty="0"/>
              <a:t>., although it is sized to process up to 7.8 </a:t>
            </a:r>
            <a:r>
              <a:rPr lang="en-US" sz="2000" dirty="0" err="1"/>
              <a:t>mgd</a:t>
            </a:r>
            <a:r>
              <a:rPr lang="en-US" sz="2000" dirty="0"/>
              <a:t>. when needed.</a:t>
            </a:r>
          </a:p>
          <a:p>
            <a:r>
              <a:rPr lang="en-US" sz="2000" dirty="0"/>
              <a:t>The plant currently operates either at or above 80% of the plants design loading capacity for at least 3 consecutive months out of the year( 2014-2016)</a:t>
            </a:r>
          </a:p>
          <a:p>
            <a:r>
              <a:rPr lang="en-US" sz="2000" dirty="0"/>
              <a:t>Current plans include investing  up to $ 41million in upgrading the system, of which the first phase costs were $13.8million</a:t>
            </a:r>
          </a:p>
          <a:p>
            <a:r>
              <a:rPr lang="en-US" sz="2000" dirty="0"/>
              <a:t>Hampton residents reduced the proposed costs to $11.7 million following a deliberative session in February 2018 at which two proposed aeration tanks were postponed.</a:t>
            </a:r>
          </a:p>
        </p:txBody>
      </p:sp>
    </p:spTree>
    <p:extLst>
      <p:ext uri="{BB962C8B-B14F-4D97-AF65-F5344CB8AC3E}">
        <p14:creationId xmlns:p14="http://schemas.microsoft.com/office/powerpoint/2010/main" xmlns="" val="198491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 Hampton, Rye and possible connection for N. Hampton)</a:t>
            </a:r>
          </a:p>
        </p:txBody>
      </p:sp>
      <p:sp>
        <p:nvSpPr>
          <p:cNvPr id="3" name="Content Placeholder 2"/>
          <p:cNvSpPr>
            <a:spLocks noGrp="1"/>
          </p:cNvSpPr>
          <p:nvPr>
            <p:ph idx="1"/>
          </p:nvPr>
        </p:nvSpPr>
        <p:spPr>
          <a:xfrm>
            <a:off x="457200" y="1143000"/>
            <a:ext cx="8458200" cy="5791200"/>
          </a:xfrm>
        </p:spPr>
        <p:txBody>
          <a:bodyPr>
            <a:normAutofit fontScale="92500" lnSpcReduction="20000"/>
          </a:bodyPr>
          <a:lstStyle/>
          <a:p>
            <a:r>
              <a:rPr lang="en-US" sz="2000" dirty="0"/>
              <a:t>The state of New Hampshire mandated the town of Rye to provide sewerage services to a portion of its residents</a:t>
            </a:r>
          </a:p>
          <a:p>
            <a:r>
              <a:rPr lang="en-US" sz="2000" dirty="0"/>
              <a:t>Agreement was signed between Rye and Hampton in 1989 although not without protest.</a:t>
            </a:r>
          </a:p>
          <a:p>
            <a:r>
              <a:rPr lang="en-US" sz="2000" dirty="0"/>
              <a:t>Under the current agreement Rye residents compensate Hampton WW’s quarterly in two parts as follows(see Attachment 1): </a:t>
            </a:r>
          </a:p>
          <a:p>
            <a:pPr lvl="1"/>
            <a:r>
              <a:rPr lang="en-US" sz="1600" dirty="0"/>
              <a:t>19.23% of the costs to operate and maintain the High Street East pump station</a:t>
            </a:r>
          </a:p>
          <a:p>
            <a:pPr lvl="1"/>
            <a:r>
              <a:rPr lang="en-US" sz="1600" dirty="0"/>
              <a:t>Treatment and transport per 1,000 gallons.</a:t>
            </a:r>
            <a:endParaRPr lang="en-US" sz="2000" dirty="0"/>
          </a:p>
          <a:p>
            <a:r>
              <a:rPr lang="en-US" sz="2000" dirty="0"/>
              <a:t>According to the Hampton Town manager, the last renewal of the Hampton Rye sewerage agreement barely passed approval by the town</a:t>
            </a:r>
          </a:p>
          <a:p>
            <a:r>
              <a:rPr lang="en-US" sz="2000" dirty="0"/>
              <a:t>At present, many interviewees have indicated that Hampton town selectmen are ill disposed to further extensions of the current WWTP and sewerage system</a:t>
            </a:r>
          </a:p>
          <a:p>
            <a:r>
              <a:rPr lang="en-US" sz="2000" dirty="0"/>
              <a:t>The selectmen are anxious to retain full control over the system</a:t>
            </a:r>
          </a:p>
          <a:p>
            <a:r>
              <a:rPr lang="en-US" sz="2000" dirty="0"/>
              <a:t>Any addition to the existing sewer lines will require re-dimensioning of the system at additional expense. </a:t>
            </a:r>
          </a:p>
          <a:p>
            <a:r>
              <a:rPr lang="en-US" sz="2000" dirty="0"/>
              <a:t>Hampton  selectmen see no benefit to themselves from further expansion of their system</a:t>
            </a:r>
          </a:p>
          <a:p>
            <a:r>
              <a:rPr lang="en-US" sz="2000" dirty="0"/>
              <a:t>Absent metered water and waste water, additional costs will be recovered through taxes </a:t>
            </a:r>
          </a:p>
          <a:p>
            <a:r>
              <a:rPr lang="en-US" sz="2000" dirty="0"/>
              <a:t>Finally, Hampton administrators see potential PFC liabilities from processing sewage from the car wash on Lafayette, which would require possible WWTP plant upgrades of approximately $2.0 million </a:t>
            </a:r>
          </a:p>
          <a:p>
            <a:endParaRPr lang="en-US" sz="2000" dirty="0"/>
          </a:p>
        </p:txBody>
      </p:sp>
    </p:spTree>
    <p:extLst>
      <p:ext uri="{BB962C8B-B14F-4D97-AF65-F5344CB8AC3E}">
        <p14:creationId xmlns:p14="http://schemas.microsoft.com/office/powerpoint/2010/main" xmlns="" val="1184650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Choices for North Hampton( 1) </a:t>
            </a:r>
          </a:p>
        </p:txBody>
      </p:sp>
      <p:sp>
        <p:nvSpPr>
          <p:cNvPr id="3" name="Content Placeholder 2"/>
          <p:cNvSpPr>
            <a:spLocks noGrp="1"/>
          </p:cNvSpPr>
          <p:nvPr>
            <p:ph idx="1"/>
          </p:nvPr>
        </p:nvSpPr>
        <p:spPr>
          <a:xfrm>
            <a:off x="457200" y="838200"/>
            <a:ext cx="8458200" cy="5791200"/>
          </a:xfrm>
        </p:spPr>
        <p:txBody>
          <a:bodyPr>
            <a:normAutofit fontScale="92500" lnSpcReduction="10000"/>
          </a:bodyPr>
          <a:lstStyle/>
          <a:p>
            <a:r>
              <a:rPr lang="en-US" sz="2000" dirty="0"/>
              <a:t>Given North Hampton’s geographical location, at present there is no nearby community with the requisite WWTP willing to pair with the town.</a:t>
            </a:r>
          </a:p>
          <a:p>
            <a:r>
              <a:rPr lang="en-US" sz="2000" dirty="0"/>
              <a:t>That situation may change following the next town elections, but for the foreseeable future the only potential candidate community is struggling with the need to finance required upgrades to the WWTP and maintaining its own  existing sewer infrastructure.</a:t>
            </a:r>
          </a:p>
          <a:p>
            <a:r>
              <a:rPr lang="en-US" sz="2000" dirty="0"/>
              <a:t>Thus at present the plan to stimulate business activity along the Lafayette-Route 111 corridor by laying sewerage lines and increasing the density of construction is moot.</a:t>
            </a:r>
          </a:p>
          <a:p>
            <a:r>
              <a:rPr lang="en-US" sz="2000" dirty="0"/>
              <a:t>However, the town could consider the acquisition of a so called package treatment plant  at a cost of between $500,000 to $1,500,000 ( see SAMCOTECH attachment) dependent on the levels of BOD and discharge limits</a:t>
            </a:r>
          </a:p>
          <a:p>
            <a:r>
              <a:rPr lang="en-US" sz="2000" dirty="0"/>
              <a:t>Running a sewer line for a mile on both sides of the Route 111 intersection would result in approximately  5280*2 =10,560 * $300.00/foot=$3,168,000.00</a:t>
            </a:r>
          </a:p>
          <a:p>
            <a:r>
              <a:rPr lang="en-US" sz="2000" dirty="0"/>
              <a:t>Assuming the town has suitably placed land for the treatment plant location, a high end estimate of the total cost for the lines and treatment would be $4.6 million</a:t>
            </a:r>
          </a:p>
          <a:p>
            <a:r>
              <a:rPr lang="en-US" sz="2000" dirty="0"/>
              <a:t>The downside of a package plant is that the state requires technical redundancy as well as the NPDES permit, while running a lone along Lafayette will require further state permitting.</a:t>
            </a:r>
          </a:p>
        </p:txBody>
      </p:sp>
    </p:spTree>
    <p:extLst>
      <p:ext uri="{BB962C8B-B14F-4D97-AF65-F5344CB8AC3E}">
        <p14:creationId xmlns:p14="http://schemas.microsoft.com/office/powerpoint/2010/main" xmlns="" val="408105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dirty="0"/>
              <a:t>Findings: ( Choices for North Hampton (2))</a:t>
            </a:r>
          </a:p>
        </p:txBody>
      </p:sp>
      <p:sp>
        <p:nvSpPr>
          <p:cNvPr id="3" name="Content Placeholder 2"/>
          <p:cNvSpPr>
            <a:spLocks noGrp="1"/>
          </p:cNvSpPr>
          <p:nvPr>
            <p:ph idx="1"/>
          </p:nvPr>
        </p:nvSpPr>
        <p:spPr>
          <a:xfrm>
            <a:off x="457200" y="838200"/>
            <a:ext cx="8458200" cy="5791200"/>
          </a:xfrm>
        </p:spPr>
        <p:txBody>
          <a:bodyPr>
            <a:normAutofit lnSpcReduction="10000"/>
          </a:bodyPr>
          <a:lstStyle/>
          <a:p>
            <a:pPr marL="0" indent="0">
              <a:buNone/>
            </a:pPr>
            <a:r>
              <a:rPr lang="en-US" sz="2000" dirty="0"/>
              <a:t>The town faces three possible choices:</a:t>
            </a:r>
            <a:endParaRPr lang="en-US" sz="2000" i="1" dirty="0"/>
          </a:p>
          <a:p>
            <a:r>
              <a:rPr lang="en-US" sz="2000" dirty="0"/>
              <a:t>Option 1. Do nothing </a:t>
            </a:r>
          </a:p>
          <a:p>
            <a:r>
              <a:rPr lang="en-US" sz="2000" dirty="0"/>
              <a:t>Option 2. The town could consider the acquisition of a so called package treatment plant  at a cost of between $500,00 to $1,500,000 ( see SAMCOTECH attachment) dependent on the levels of BOD and discharge limits</a:t>
            </a:r>
          </a:p>
          <a:p>
            <a:r>
              <a:rPr lang="en-US" sz="2000" dirty="0"/>
              <a:t>Running a sewer line for a mile on both sides of the Route 111 intersection would result in approximately  5280*2 =10,560 * $300.00/foot=$3,168,000.00</a:t>
            </a:r>
          </a:p>
          <a:p>
            <a:r>
              <a:rPr lang="en-US" sz="2000" dirty="0"/>
              <a:t>Assuming the town has suitably placed land for the treatment plant location, a high end estimate of the total cost for the lines and treatment would be $4.6 million( excluding  any redundancy requirements and the NPDA permitting procedure)</a:t>
            </a:r>
          </a:p>
          <a:p>
            <a:endParaRPr lang="en-US" sz="2000" dirty="0"/>
          </a:p>
          <a:p>
            <a:r>
              <a:rPr lang="en-US" sz="2000" dirty="0"/>
              <a:t>Option 3. Begin a dialogue with the Town of Hampton with a view to extending a sewer line from the Lafayette/Route 111 intersection 2 miles to the Hampton sewer line. </a:t>
            </a:r>
          </a:p>
          <a:p>
            <a:r>
              <a:rPr lang="en-US" sz="2000" dirty="0"/>
              <a:t>To sweeten the deal, offer to participate in defraying a part of the sunken costs of the existing WWTP and any necessary upgrades in sewer lines.  </a:t>
            </a:r>
          </a:p>
        </p:txBody>
      </p:sp>
    </p:spTree>
    <p:extLst>
      <p:ext uri="{BB962C8B-B14F-4D97-AF65-F5344CB8AC3E}">
        <p14:creationId xmlns:p14="http://schemas.microsoft.com/office/powerpoint/2010/main" xmlns="" val="89938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Recommendations ( 1)</a:t>
            </a:r>
          </a:p>
        </p:txBody>
      </p:sp>
      <p:sp>
        <p:nvSpPr>
          <p:cNvPr id="3" name="Content Placeholder 2"/>
          <p:cNvSpPr>
            <a:spLocks noGrp="1"/>
          </p:cNvSpPr>
          <p:nvPr>
            <p:ph idx="1"/>
          </p:nvPr>
        </p:nvSpPr>
        <p:spPr>
          <a:xfrm>
            <a:off x="457200" y="609600"/>
            <a:ext cx="8305800" cy="5867400"/>
          </a:xfrm>
        </p:spPr>
        <p:txBody>
          <a:bodyPr>
            <a:normAutofit/>
          </a:bodyPr>
          <a:lstStyle/>
          <a:p>
            <a:pPr marL="0" indent="0">
              <a:buNone/>
            </a:pPr>
            <a:r>
              <a:rPr lang="en-US" sz="2400" dirty="0"/>
              <a:t>For the short term, North Hampton will be left to its own devices to address its waste water needs </a:t>
            </a:r>
          </a:p>
          <a:p>
            <a:pPr marL="0" indent="0">
              <a:buNone/>
            </a:pPr>
            <a:r>
              <a:rPr lang="en-US" sz="2400" dirty="0"/>
              <a:t>Due in part to the slower population growth than predicted in the Town of North Hampton master plan(1989), the pressure to address the construction of a sewer system and WWTP in North Hampton is less critical</a:t>
            </a:r>
          </a:p>
          <a:p>
            <a:pPr marL="0" indent="0">
              <a:buNone/>
            </a:pPr>
            <a:endParaRPr lang="en-US" sz="2400" dirty="0"/>
          </a:p>
          <a:p>
            <a:pPr marL="0" indent="0">
              <a:buNone/>
            </a:pPr>
            <a:r>
              <a:rPr lang="en-US" sz="2400" dirty="0"/>
              <a:t>Recommendation 1.</a:t>
            </a:r>
          </a:p>
          <a:p>
            <a:pPr marL="0" indent="0">
              <a:buNone/>
            </a:pPr>
            <a:r>
              <a:rPr lang="en-US" sz="2400" dirty="0"/>
              <a:t>North Hampton can continue to rely on septic systems to meet its development needs in the short run, but it must remain reconciled to a attenuated growth rate especially in the business corridor around Lafayette and Route 111.</a:t>
            </a:r>
          </a:p>
          <a:p>
            <a:pPr marL="342900" lvl="1" indent="-342900">
              <a:buFont typeface="Arial" panose="020B0604020202020204" pitchFamily="34" charset="0"/>
              <a:buChar char="•"/>
            </a:pPr>
            <a:endParaRPr lang="en-US" sz="2000" dirty="0"/>
          </a:p>
          <a:p>
            <a:endParaRPr lang="en-US" sz="2000" dirty="0"/>
          </a:p>
          <a:p>
            <a:endParaRPr lang="en-US" sz="2000" dirty="0"/>
          </a:p>
        </p:txBody>
      </p:sp>
    </p:spTree>
    <p:extLst>
      <p:ext uri="{BB962C8B-B14F-4D97-AF65-F5344CB8AC3E}">
        <p14:creationId xmlns:p14="http://schemas.microsoft.com/office/powerpoint/2010/main" xmlns="" val="4157431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Recommendations ( 1)</a:t>
            </a:r>
          </a:p>
        </p:txBody>
      </p:sp>
      <p:sp>
        <p:nvSpPr>
          <p:cNvPr id="3" name="Content Placeholder 2"/>
          <p:cNvSpPr>
            <a:spLocks noGrp="1"/>
          </p:cNvSpPr>
          <p:nvPr>
            <p:ph idx="1"/>
          </p:nvPr>
        </p:nvSpPr>
        <p:spPr>
          <a:xfrm>
            <a:off x="457200" y="609600"/>
            <a:ext cx="8305800" cy="5867400"/>
          </a:xfrm>
        </p:spPr>
        <p:txBody>
          <a:bodyPr>
            <a:normAutofit lnSpcReduction="10000"/>
          </a:bodyPr>
          <a:lstStyle/>
          <a:p>
            <a:pPr marL="0" lvl="1" indent="0">
              <a:buNone/>
            </a:pPr>
            <a:r>
              <a:rPr lang="en-US" sz="2400" dirty="0"/>
              <a:t>Recommendation 2. </a:t>
            </a:r>
          </a:p>
          <a:p>
            <a:pPr marL="342900" lvl="1" indent="-342900">
              <a:buFont typeface="Arial" panose="020B0604020202020204" pitchFamily="34" charset="0"/>
              <a:buChar char="•"/>
            </a:pPr>
            <a:r>
              <a:rPr lang="en-US" sz="2400" dirty="0"/>
              <a:t>To mitigate future problems, the town of North Hampton must develop a long term plan of action for the design, construction and implementation of a municipal sewerage system</a:t>
            </a:r>
          </a:p>
          <a:p>
            <a:pPr marL="0" lvl="1" indent="0">
              <a:buNone/>
            </a:pPr>
            <a:r>
              <a:rPr lang="en-US" sz="2400" dirty="0"/>
              <a:t>Recommendation 3.</a:t>
            </a:r>
          </a:p>
          <a:p>
            <a:pPr marL="342900" lvl="1" indent="-342900">
              <a:buFont typeface="Arial" panose="020B0604020202020204" pitchFamily="34" charset="0"/>
              <a:buChar char="•"/>
            </a:pPr>
            <a:r>
              <a:rPr lang="en-US" sz="2400" dirty="0"/>
              <a:t>One approach that has been utilized successfully elsewhere  is the acquisition of a so called “package treatment plant.” Preliminary estimates for such a plant and two miles of sewer lines would be $4.6 million in investment( assuming the town donated land), which would enable higher density construction and business activity in the 2 mile corridor around the Route 111/Lafayette intersection   A benefit cost estimate would need to be determined to weight the impact of greater business activity , greater housing density and the potential for more out of town generated business visitors  vs the costs of the WWTP, attendant sewer lines and permitting </a:t>
            </a:r>
          </a:p>
          <a:p>
            <a:pPr marL="342900" lvl="1" indent="-342900">
              <a:buFont typeface="Arial" panose="020B0604020202020204" pitchFamily="34" charset="0"/>
              <a:buChar char="•"/>
            </a:pPr>
            <a:endParaRPr lang="en-US" sz="2000" dirty="0"/>
          </a:p>
          <a:p>
            <a:endParaRPr lang="en-US" sz="2000" dirty="0"/>
          </a:p>
          <a:p>
            <a:endParaRPr lang="en-US" sz="2000" dirty="0"/>
          </a:p>
        </p:txBody>
      </p:sp>
    </p:spTree>
    <p:extLst>
      <p:ext uri="{BB962C8B-B14F-4D97-AF65-F5344CB8AC3E}">
        <p14:creationId xmlns:p14="http://schemas.microsoft.com/office/powerpoint/2010/main" xmlns="" val="3800977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Recommendations ( 1)</a:t>
            </a:r>
          </a:p>
        </p:txBody>
      </p:sp>
      <p:sp>
        <p:nvSpPr>
          <p:cNvPr id="3" name="Content Placeholder 2"/>
          <p:cNvSpPr>
            <a:spLocks noGrp="1"/>
          </p:cNvSpPr>
          <p:nvPr>
            <p:ph idx="1"/>
          </p:nvPr>
        </p:nvSpPr>
        <p:spPr>
          <a:xfrm>
            <a:off x="457200" y="609600"/>
            <a:ext cx="8305800" cy="5867400"/>
          </a:xfrm>
        </p:spPr>
        <p:txBody>
          <a:bodyPr>
            <a:normAutofit fontScale="92500" lnSpcReduction="10000"/>
          </a:bodyPr>
          <a:lstStyle/>
          <a:p>
            <a:pPr marL="0" lvl="1" indent="0">
              <a:buNone/>
            </a:pPr>
            <a:r>
              <a:rPr lang="en-US" sz="2400" dirty="0"/>
              <a:t>Recommendation 4. </a:t>
            </a:r>
          </a:p>
          <a:p>
            <a:pPr marL="342900" lvl="1" indent="-342900">
              <a:buFont typeface="Arial" panose="020B0604020202020204" pitchFamily="34" charset="0"/>
              <a:buChar char="•"/>
            </a:pPr>
            <a:r>
              <a:rPr lang="en-US" sz="2400" dirty="0"/>
              <a:t>Commence a protracted dialogue with the Town of Hampton over the construction and connection of a sewer line that would serve the Lafayette/Route 111 corridor in return for an offer to participate in the existing sunk costs of existing Hampton WTP   infrastructure investments and to provide quarterly payments for waste disposal as per the current Rye agreement</a:t>
            </a:r>
          </a:p>
          <a:p>
            <a:pPr marL="342900" lvl="1" indent="-342900">
              <a:buFont typeface="Arial" panose="020B0604020202020204" pitchFamily="34" charset="0"/>
              <a:buChar char="•"/>
            </a:pPr>
            <a:r>
              <a:rPr lang="en-US" sz="2400" dirty="0"/>
              <a:t>This option seems to be the lowest cost option since unlike recommendation 3,  it does not require the acquisition of a National Pollution Discharge Elimination System Permit or addressing the O&amp; M  of running the package facility</a:t>
            </a:r>
          </a:p>
          <a:p>
            <a:pPr marL="342900" lvl="1" indent="-342900">
              <a:buFont typeface="Arial" panose="020B0604020202020204" pitchFamily="34" charset="0"/>
              <a:buChar char="•"/>
            </a:pPr>
            <a:r>
              <a:rPr lang="en-US" sz="2400" dirty="0"/>
              <a:t>Further, NH DES Environmental Services Division Staff have offered to bring together a team comprising technical financial and permitting experts to mediate a meeting between North  Hampton and Hampton to try to kick start the process.</a:t>
            </a:r>
          </a:p>
          <a:p>
            <a:pPr marL="342900" lvl="1" indent="-342900">
              <a:buFont typeface="Arial" panose="020B0604020202020204" pitchFamily="34" charset="0"/>
              <a:buChar char="•"/>
            </a:pPr>
            <a:r>
              <a:rPr lang="en-US" sz="2400" dirty="0"/>
              <a:t>In the alternative they are willing to meet with North Hampton town representatives to discuss the issues surrounding such an option.  </a:t>
            </a:r>
            <a:endParaRPr lang="en-US" sz="2000" dirty="0"/>
          </a:p>
          <a:p>
            <a:pPr marL="342900" lvl="1" indent="-342900">
              <a:buFont typeface="Arial" panose="020B0604020202020204" pitchFamily="34" charset="0"/>
              <a:buChar char="•"/>
            </a:pPr>
            <a:endParaRPr lang="en-US" sz="2400" dirty="0"/>
          </a:p>
          <a:p>
            <a:endParaRPr lang="en-US" sz="2000" dirty="0"/>
          </a:p>
        </p:txBody>
      </p:sp>
    </p:spTree>
    <p:extLst>
      <p:ext uri="{BB962C8B-B14F-4D97-AF65-F5344CB8AC3E}">
        <p14:creationId xmlns:p14="http://schemas.microsoft.com/office/powerpoint/2010/main" xmlns="" val="258658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Contents</a:t>
            </a:r>
          </a:p>
        </p:txBody>
      </p:sp>
      <p:sp>
        <p:nvSpPr>
          <p:cNvPr id="3" name="Content Placeholder 2"/>
          <p:cNvSpPr>
            <a:spLocks noGrp="1"/>
          </p:cNvSpPr>
          <p:nvPr>
            <p:ph idx="1"/>
          </p:nvPr>
        </p:nvSpPr>
        <p:spPr>
          <a:xfrm>
            <a:off x="609600" y="762000"/>
            <a:ext cx="8305800" cy="5715000"/>
          </a:xfrm>
        </p:spPr>
        <p:txBody>
          <a:bodyPr>
            <a:normAutofit/>
          </a:bodyPr>
          <a:lstStyle/>
          <a:p>
            <a:endParaRPr lang="en-US" sz="2000" dirty="0"/>
          </a:p>
          <a:p>
            <a:r>
              <a:rPr lang="en-US" sz="2400" dirty="0"/>
              <a:t>Summary of recommendations</a:t>
            </a:r>
          </a:p>
          <a:p>
            <a:r>
              <a:rPr lang="en-US" sz="2400" dirty="0"/>
              <a:t>Background</a:t>
            </a:r>
          </a:p>
          <a:p>
            <a:r>
              <a:rPr lang="en-US" sz="2400" dirty="0"/>
              <a:t>Objectives</a:t>
            </a:r>
          </a:p>
          <a:p>
            <a:r>
              <a:rPr lang="en-US" sz="2400" dirty="0"/>
              <a:t>Interviews </a:t>
            </a:r>
          </a:p>
          <a:p>
            <a:r>
              <a:rPr lang="en-US" sz="2400" dirty="0"/>
              <a:t>Findings</a:t>
            </a:r>
          </a:p>
          <a:p>
            <a:r>
              <a:rPr lang="en-US" sz="2400" dirty="0"/>
              <a:t>Recommendations </a:t>
            </a:r>
          </a:p>
          <a:p>
            <a:pPr marL="0" indent="0">
              <a:buNone/>
            </a:pPr>
            <a:endParaRPr lang="en-US" sz="1000" dirty="0"/>
          </a:p>
          <a:p>
            <a:pPr marL="0" indent="0">
              <a:buNone/>
            </a:pPr>
            <a:endParaRPr lang="en-US" sz="1000" dirty="0"/>
          </a:p>
          <a:p>
            <a:pPr marL="0" indent="0">
              <a:buNone/>
            </a:pPr>
            <a:r>
              <a:rPr lang="en-US" sz="1000" dirty="0"/>
              <a:t>Attachments:</a:t>
            </a:r>
          </a:p>
          <a:p>
            <a:r>
              <a:rPr lang="en-US" sz="1000" dirty="0"/>
              <a:t>Attachment 1: Agreement for treatment and disposal of wastewater ( Between Town of Hampton and Town of Rye) dated October 1989</a:t>
            </a:r>
          </a:p>
          <a:p>
            <a:pPr marL="0" indent="0">
              <a:buNone/>
            </a:pPr>
            <a:r>
              <a:rPr lang="en-US" sz="1000" dirty="0"/>
              <a:t>Links :</a:t>
            </a:r>
          </a:p>
          <a:p>
            <a:r>
              <a:rPr lang="en-US" sz="1000" dirty="0"/>
              <a:t>Wastewater Facilities Plan for Hampton NH , September 2017, </a:t>
            </a:r>
            <a:r>
              <a:rPr lang="en-US" sz="1000" dirty="0">
                <a:hlinkClick r:id="rId2"/>
              </a:rPr>
              <a:t>https://www.google.com/</a:t>
            </a:r>
            <a:r>
              <a:rPr lang="en-US" sz="1000" dirty="0" err="1">
                <a:hlinkClick r:id="rId2"/>
              </a:rPr>
              <a:t>search?q</a:t>
            </a:r>
            <a:r>
              <a:rPr lang="en-US" sz="1000" dirty="0">
                <a:hlinkClick r:id="rId2"/>
              </a:rPr>
              <a:t>=Waste+water5+facilities+plan+for+hampton+NH&amp;oq=Waste+water5+facilities+plan+for+hampton+NH+&amp;</a:t>
            </a:r>
            <a:r>
              <a:rPr lang="en-US" sz="1000" dirty="0" err="1">
                <a:hlinkClick r:id="rId2"/>
              </a:rPr>
              <a:t>aqs</a:t>
            </a:r>
            <a:r>
              <a:rPr lang="en-US" sz="1000" dirty="0">
                <a:hlinkClick r:id="rId2"/>
              </a:rPr>
              <a:t>=chrome..69i57.10374j0j7&amp;sourceid=</a:t>
            </a:r>
            <a:r>
              <a:rPr lang="en-US" sz="1000" dirty="0" err="1">
                <a:hlinkClick r:id="rId2"/>
              </a:rPr>
              <a:t>chrome&amp;ie</a:t>
            </a:r>
            <a:r>
              <a:rPr lang="en-US" sz="1000" dirty="0">
                <a:hlinkClick r:id="rId2"/>
              </a:rPr>
              <a:t>=UTF-8</a:t>
            </a:r>
            <a:endParaRPr lang="en-US" sz="1000" dirty="0"/>
          </a:p>
          <a:p>
            <a:r>
              <a:rPr lang="en-US" sz="1000" dirty="0"/>
              <a:t>New Hampshire Water resource Primer </a:t>
            </a:r>
            <a:r>
              <a:rPr lang="en-US" sz="1000" dirty="0">
                <a:hlinkClick r:id="rId3"/>
              </a:rPr>
              <a:t>https://www.des.nh.gov/organization/divisions/water/dwgb/wrpp/documents/primer_front_matter.pdf</a:t>
            </a:r>
            <a:endParaRPr lang="en-US" sz="1000" dirty="0"/>
          </a:p>
          <a:p>
            <a:r>
              <a:rPr lang="en-US" sz="1000" dirty="0"/>
              <a:t>Package treatment plants </a:t>
            </a:r>
            <a:r>
              <a:rPr lang="en-US" sz="1000" dirty="0">
                <a:hlinkClick r:id="rId4"/>
              </a:rPr>
              <a:t>https://www.samcotech.com/cost-wastewater-treatment-system/</a:t>
            </a:r>
            <a:endParaRPr lang="en-US" sz="1000" dirty="0"/>
          </a:p>
          <a:p>
            <a:endParaRPr lang="en-US" sz="1200" dirty="0"/>
          </a:p>
          <a:p>
            <a:endParaRPr lang="en-US" sz="2000" dirty="0"/>
          </a:p>
        </p:txBody>
      </p:sp>
    </p:spTree>
    <p:extLst>
      <p:ext uri="{BB962C8B-B14F-4D97-AF65-F5344CB8AC3E}">
        <p14:creationId xmlns:p14="http://schemas.microsoft.com/office/powerpoint/2010/main" xmlns="" val="3248269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12838"/>
          </a:xfrm>
        </p:spPr>
        <p:txBody>
          <a:bodyPr>
            <a:normAutofit/>
          </a:bodyPr>
          <a:lstStyle/>
          <a:p>
            <a:r>
              <a:rPr lang="en-US" sz="2400" dirty="0"/>
              <a:t>Rationale for recommendations</a:t>
            </a:r>
          </a:p>
        </p:txBody>
      </p:sp>
      <p:sp>
        <p:nvSpPr>
          <p:cNvPr id="3" name="Content Placeholder 2"/>
          <p:cNvSpPr>
            <a:spLocks noGrp="1"/>
          </p:cNvSpPr>
          <p:nvPr>
            <p:ph idx="1"/>
          </p:nvPr>
        </p:nvSpPr>
        <p:spPr>
          <a:xfrm>
            <a:off x="457200" y="990600"/>
            <a:ext cx="8229600" cy="4525963"/>
          </a:xfrm>
        </p:spPr>
        <p:txBody>
          <a:bodyPr>
            <a:normAutofit/>
          </a:bodyPr>
          <a:lstStyle/>
          <a:p>
            <a:r>
              <a:rPr lang="en-US" sz="2000" dirty="0"/>
              <a:t>The development of a waste water treatment line in the vicinity of Lafayette Road was considered as a means of increasing the density of construction in the area and creating a more focused center of business activity</a:t>
            </a:r>
          </a:p>
          <a:p>
            <a:r>
              <a:rPr lang="en-US" sz="2000" dirty="0"/>
              <a:t>Additionally a waste water line along Lafayette might ease the present challenges faced by larger concentrations of dwellings ( i.e. trailer parks etc.)</a:t>
            </a:r>
          </a:p>
          <a:p>
            <a:r>
              <a:rPr lang="en-US" sz="2000" dirty="0"/>
              <a:t>In the short term the town of North Hampton is unlikely to identify a partner community with waste water treatment capabilities</a:t>
            </a:r>
          </a:p>
          <a:p>
            <a:r>
              <a:rPr lang="en-US" sz="2000" dirty="0"/>
              <a:t>Collaboration by communities along the seacoast appears to be driven by state government direction as with the beach facilities along Route 1A</a:t>
            </a:r>
          </a:p>
          <a:p>
            <a:endParaRPr lang="en-US" sz="1900" dirty="0"/>
          </a:p>
        </p:txBody>
      </p:sp>
    </p:spTree>
    <p:extLst>
      <p:ext uri="{BB962C8B-B14F-4D97-AF65-F5344CB8AC3E}">
        <p14:creationId xmlns:p14="http://schemas.microsoft.com/office/powerpoint/2010/main" xmlns="" val="317909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12838"/>
          </a:xfrm>
        </p:spPr>
        <p:txBody>
          <a:bodyPr>
            <a:normAutofit/>
          </a:bodyPr>
          <a:lstStyle/>
          <a:p>
            <a:r>
              <a:rPr lang="en-US" sz="2400" dirty="0"/>
              <a:t>Summary of recommendations</a:t>
            </a:r>
          </a:p>
        </p:txBody>
      </p:sp>
      <p:sp>
        <p:nvSpPr>
          <p:cNvPr id="3" name="Content Placeholder 2"/>
          <p:cNvSpPr>
            <a:spLocks noGrp="1"/>
          </p:cNvSpPr>
          <p:nvPr>
            <p:ph idx="1"/>
          </p:nvPr>
        </p:nvSpPr>
        <p:spPr>
          <a:xfrm>
            <a:off x="457200" y="990600"/>
            <a:ext cx="8229600" cy="4525963"/>
          </a:xfrm>
        </p:spPr>
        <p:txBody>
          <a:bodyPr>
            <a:normAutofit fontScale="92500" lnSpcReduction="10000"/>
          </a:bodyPr>
          <a:lstStyle/>
          <a:p>
            <a:endParaRPr lang="en-US" sz="1900" dirty="0"/>
          </a:p>
          <a:p>
            <a:r>
              <a:rPr lang="en-US" sz="2400" dirty="0"/>
              <a:t>(Option 1) Business as usual</a:t>
            </a:r>
          </a:p>
          <a:p>
            <a:r>
              <a:rPr lang="en-US" sz="2400" dirty="0"/>
              <a:t>(Option 2) For the short to medium term, the town to consider the feasibility  of acquiring a package waste water treatment plant  and constructing waste water treatment lines along the more urbanized sections of route 1.</a:t>
            </a:r>
          </a:p>
          <a:p>
            <a:r>
              <a:rPr lang="en-US" sz="2400" dirty="0"/>
              <a:t>(Option 3) Alternatively, begin a dialogue with the Town of Hampton, recognizing that any collaboration will probably be predicated on the need to participate in the sunk costs of their existing investment </a:t>
            </a:r>
          </a:p>
          <a:p>
            <a:endParaRPr lang="en-US" sz="2400" dirty="0"/>
          </a:p>
          <a:p>
            <a:r>
              <a:rPr lang="en-US" sz="2200" dirty="0"/>
              <a:t>( Take up the offer of the NHDES Environmental Division Water Division to mediate a meeting between North Hampton and Hampton to frame the issues and perhaps begin a dialogue)</a:t>
            </a:r>
          </a:p>
        </p:txBody>
      </p:sp>
    </p:spTree>
    <p:extLst>
      <p:ext uri="{BB962C8B-B14F-4D97-AF65-F5344CB8AC3E}">
        <p14:creationId xmlns:p14="http://schemas.microsoft.com/office/powerpoint/2010/main" xmlns="" val="53131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dirty="0"/>
              <a:t>Background</a:t>
            </a:r>
          </a:p>
        </p:txBody>
      </p:sp>
      <p:sp>
        <p:nvSpPr>
          <p:cNvPr id="3" name="Content Placeholder 2"/>
          <p:cNvSpPr>
            <a:spLocks noGrp="1"/>
          </p:cNvSpPr>
          <p:nvPr>
            <p:ph idx="1"/>
          </p:nvPr>
        </p:nvSpPr>
        <p:spPr>
          <a:xfrm>
            <a:off x="457200" y="914400"/>
            <a:ext cx="8305800" cy="4800600"/>
          </a:xfrm>
        </p:spPr>
        <p:txBody>
          <a:bodyPr>
            <a:normAutofit fontScale="92500" lnSpcReduction="20000"/>
          </a:bodyPr>
          <a:lstStyle/>
          <a:p>
            <a:r>
              <a:rPr lang="en-US" sz="2000" dirty="0"/>
              <a:t>A municipal sewerage system feasibility study was prepared by Underwood Engineers, Inc. in July 1991.</a:t>
            </a:r>
          </a:p>
          <a:p>
            <a:r>
              <a:rPr lang="en-US" sz="2000" dirty="0"/>
              <a:t>Their findings included the following:</a:t>
            </a:r>
          </a:p>
          <a:p>
            <a:pPr lvl="1"/>
            <a:r>
              <a:rPr lang="en-US" sz="1600" dirty="0"/>
              <a:t>As waste water production increases and groundwater use expands, North Hampton will face the dilemma of waiting for degradation of groundwater, or undertaking a major capital investment for sewers as a preventative measure</a:t>
            </a:r>
          </a:p>
          <a:p>
            <a:pPr lvl="1"/>
            <a:r>
              <a:rPr lang="en-US" sz="1600" dirty="0"/>
              <a:t>Pollution from wastewater is not well documented, although there is a good understanding of the large amount of wetlands and soils with severe limitations for subsurface disposal systems</a:t>
            </a:r>
          </a:p>
          <a:p>
            <a:endParaRPr lang="en-US" sz="2000" dirty="0"/>
          </a:p>
          <a:p>
            <a:r>
              <a:rPr lang="en-US" sz="2000" dirty="0"/>
              <a:t>Among its recommendations were the following:</a:t>
            </a:r>
          </a:p>
          <a:p>
            <a:pPr lvl="1"/>
            <a:r>
              <a:rPr lang="en-US" sz="1600" dirty="0"/>
              <a:t>Promote residential public education on the importance of maintaining septic systems. </a:t>
            </a:r>
          </a:p>
          <a:p>
            <a:pPr lvl="1"/>
            <a:r>
              <a:rPr lang="en-US" sz="1600" dirty="0"/>
              <a:t>Create waste water management districts  to permit town review and enforcement of septic system maintenance</a:t>
            </a:r>
          </a:p>
          <a:p>
            <a:pPr lvl="1"/>
            <a:r>
              <a:rPr lang="en-US" sz="1600" dirty="0"/>
              <a:t>Develop a long term plan of action for the design, construction and implementation of a municipal sewerage system</a:t>
            </a:r>
          </a:p>
          <a:p>
            <a:pPr lvl="1"/>
            <a:r>
              <a:rPr lang="en-US" sz="1600" dirty="0"/>
              <a:t>Work on establishing a long term agreement for the disposal of </a:t>
            </a:r>
            <a:r>
              <a:rPr lang="en-US" sz="1600" dirty="0" err="1"/>
              <a:t>septage</a:t>
            </a:r>
            <a:endParaRPr lang="en-US" sz="1600" dirty="0"/>
          </a:p>
          <a:p>
            <a:pPr lvl="1"/>
            <a:r>
              <a:rPr lang="en-US" sz="1600" dirty="0"/>
              <a:t>Initiate discussions with the town of Hampton regarding one or two connections to the Hampton sewerage system. Seek to reserve flow capacity in the Hampton interceptor sewers and waste water treatment facility</a:t>
            </a:r>
          </a:p>
          <a:p>
            <a:pPr lvl="1"/>
            <a:r>
              <a:rPr lang="en-US" sz="1600" dirty="0"/>
              <a:t>Apply for applicable state and federal funding programs</a:t>
            </a:r>
          </a:p>
        </p:txBody>
      </p:sp>
    </p:spTree>
    <p:extLst>
      <p:ext uri="{BB962C8B-B14F-4D97-AF65-F5344CB8AC3E}">
        <p14:creationId xmlns:p14="http://schemas.microsoft.com/office/powerpoint/2010/main" xmlns="" val="405825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2400" dirty="0"/>
              <a:t>Objectives</a:t>
            </a:r>
          </a:p>
        </p:txBody>
      </p:sp>
      <p:sp>
        <p:nvSpPr>
          <p:cNvPr id="3" name="Content Placeholder 2"/>
          <p:cNvSpPr>
            <a:spLocks noGrp="1"/>
          </p:cNvSpPr>
          <p:nvPr>
            <p:ph idx="1"/>
          </p:nvPr>
        </p:nvSpPr>
        <p:spPr>
          <a:xfrm>
            <a:off x="457200" y="1189037"/>
            <a:ext cx="8229600" cy="4525963"/>
          </a:xfrm>
        </p:spPr>
        <p:txBody>
          <a:bodyPr>
            <a:normAutofit/>
          </a:bodyPr>
          <a:lstStyle/>
          <a:p>
            <a:r>
              <a:rPr lang="en-US" sz="2000" dirty="0"/>
              <a:t>The North Hampton Economic Development Committee(EDC) was tasked with examining the possibility of business expansion, particularly along Routes 1 and 111 corridors</a:t>
            </a:r>
          </a:p>
          <a:p>
            <a:r>
              <a:rPr lang="en-US" sz="2000" dirty="0"/>
              <a:t>It was agreed that one possible way to promote  business development would be through encouraging higher density construction and more business activity</a:t>
            </a:r>
          </a:p>
          <a:p>
            <a:r>
              <a:rPr lang="en-US" sz="2000" dirty="0"/>
              <a:t>To that end, the EDC needed to better understand the challenges faced in installing a sewer along a section of Lafayette that would permit higher density construction in the area</a:t>
            </a:r>
          </a:p>
          <a:p>
            <a:endParaRPr lang="en-US" sz="2000" dirty="0"/>
          </a:p>
        </p:txBody>
      </p:sp>
    </p:spTree>
    <p:extLst>
      <p:ext uri="{BB962C8B-B14F-4D97-AF65-F5344CB8AC3E}">
        <p14:creationId xmlns:p14="http://schemas.microsoft.com/office/powerpoint/2010/main" xmlns="" val="10754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2400" dirty="0"/>
              <a:t>Approach</a:t>
            </a:r>
            <a:r>
              <a:rPr lang="en-US" dirty="0"/>
              <a:t> </a:t>
            </a:r>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sz="2000" dirty="0"/>
              <a:t>The 1991  Municipal Sewerage System feasibility study was examined.</a:t>
            </a:r>
          </a:p>
          <a:p>
            <a:r>
              <a:rPr lang="en-US" sz="2000" dirty="0"/>
              <a:t>Interviews were held with a number of counterparts including the following:</a:t>
            </a:r>
          </a:p>
          <a:p>
            <a:endParaRPr lang="en-US" sz="2000" dirty="0"/>
          </a:p>
          <a:p>
            <a:pPr lvl="1"/>
            <a:r>
              <a:rPr lang="en-US" sz="1600" dirty="0" err="1"/>
              <a:t>Milon</a:t>
            </a:r>
            <a:r>
              <a:rPr lang="en-US" sz="1600" dirty="0"/>
              <a:t> Marsden, Deputy Building Inspector, Town of Rye</a:t>
            </a:r>
          </a:p>
          <a:p>
            <a:pPr lvl="1"/>
            <a:r>
              <a:rPr lang="en-US" sz="1600" dirty="0"/>
              <a:t>Jason </a:t>
            </a:r>
            <a:r>
              <a:rPr lang="en-US" sz="1600" dirty="0" err="1"/>
              <a:t>Bachand</a:t>
            </a:r>
            <a:r>
              <a:rPr lang="en-US" sz="1600" dirty="0"/>
              <a:t>, Town Planner , Town of Hampton</a:t>
            </a:r>
          </a:p>
          <a:p>
            <a:pPr lvl="1"/>
            <a:r>
              <a:rPr lang="en-US" sz="1600" dirty="0"/>
              <a:t>Jennifer Hale, Dep Director of Public Works, Town of Hampton</a:t>
            </a:r>
          </a:p>
          <a:p>
            <a:pPr lvl="1"/>
            <a:r>
              <a:rPr lang="en-US" sz="1600" dirty="0"/>
              <a:t>Chris Jacobs, Public Works Director, Town of Hampton, </a:t>
            </a:r>
          </a:p>
          <a:p>
            <a:pPr lvl="1"/>
            <a:r>
              <a:rPr lang="en-US" sz="1600" dirty="0"/>
              <a:t>Fred Welch, Hampton Town Manager</a:t>
            </a:r>
          </a:p>
          <a:p>
            <a:pPr lvl="1"/>
            <a:r>
              <a:rPr lang="en-US" sz="1600" dirty="0"/>
              <a:t>Fred McNeil, Chief Engineer, Manchester DPW, Environmental Division</a:t>
            </a:r>
          </a:p>
          <a:p>
            <a:pPr lvl="1"/>
            <a:r>
              <a:rPr lang="en-US" sz="1600" dirty="0"/>
              <a:t>Robert </a:t>
            </a:r>
            <a:r>
              <a:rPr lang="en-US" sz="1600" dirty="0" err="1"/>
              <a:t>Beaurivage</a:t>
            </a:r>
            <a:r>
              <a:rPr lang="en-US" sz="1600" dirty="0"/>
              <a:t>, formerly Manchester Water Works, now Vice Chair New Hampshire Environmental Council.</a:t>
            </a:r>
          </a:p>
          <a:p>
            <a:pPr lvl="1"/>
            <a:r>
              <a:rPr lang="en-US" sz="1600" dirty="0"/>
              <a:t>Sharon </a:t>
            </a:r>
            <a:r>
              <a:rPr lang="en-US" sz="1600" dirty="0" err="1"/>
              <a:t>Nall</a:t>
            </a:r>
            <a:r>
              <a:rPr lang="en-US" sz="1600" dirty="0"/>
              <a:t>, NH DES, Environmental Services, Water Division</a:t>
            </a:r>
          </a:p>
          <a:p>
            <a:pPr lvl="1"/>
            <a:r>
              <a:rPr lang="en-US" sz="1600" dirty="0"/>
              <a:t>Ted </a:t>
            </a:r>
            <a:r>
              <a:rPr lang="en-US" sz="1600" dirty="0" err="1"/>
              <a:t>Diers</a:t>
            </a:r>
            <a:r>
              <a:rPr lang="en-US" sz="1600" dirty="0"/>
              <a:t>, NHDES Water Shed Management</a:t>
            </a:r>
          </a:p>
          <a:p>
            <a:endParaRPr lang="en-US" sz="2000" dirty="0"/>
          </a:p>
          <a:p>
            <a:r>
              <a:rPr lang="en-US" sz="2000" dirty="0"/>
              <a:t>Documents reviewed included the following:</a:t>
            </a:r>
          </a:p>
          <a:p>
            <a:pPr lvl="1"/>
            <a:r>
              <a:rPr lang="en-US" sz="1600" dirty="0"/>
              <a:t>Agreement for treatment and disposal of wastewater ( Between Town of Hampton and Town of Rye) dated October 1989. (Attached).</a:t>
            </a:r>
          </a:p>
          <a:p>
            <a:pPr lvl="1"/>
            <a:r>
              <a:rPr lang="en-US" sz="1600" dirty="0"/>
              <a:t>NH DES Water Resource Primer, December 2008</a:t>
            </a:r>
          </a:p>
          <a:p>
            <a:pPr lvl="1"/>
            <a:r>
              <a:rPr lang="en-US" sz="1600" dirty="0"/>
              <a:t>SAMCO: How much does a Waste Water Treatment System cost? </a:t>
            </a:r>
          </a:p>
          <a:p>
            <a:pPr lvl="1"/>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xmlns="" val="324180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Findings (Existing/mitigated  soil and water contamination)</a:t>
            </a:r>
          </a:p>
        </p:txBody>
      </p:sp>
      <p:sp>
        <p:nvSpPr>
          <p:cNvPr id="3" name="Content Placeholder 2"/>
          <p:cNvSpPr>
            <a:spLocks noGrp="1"/>
          </p:cNvSpPr>
          <p:nvPr>
            <p:ph idx="1"/>
          </p:nvPr>
        </p:nvSpPr>
        <p:spPr>
          <a:xfrm>
            <a:off x="457200" y="762000"/>
            <a:ext cx="8305800" cy="5715000"/>
          </a:xfrm>
        </p:spPr>
        <p:txBody>
          <a:bodyPr>
            <a:normAutofit/>
          </a:bodyPr>
          <a:lstStyle/>
          <a:p>
            <a:r>
              <a:rPr lang="en-US" sz="2000" dirty="0"/>
              <a:t>N.H. Association of Conservation Commissions,  2010, reported: deterioration of Little River  and classification as a impaired water resource</a:t>
            </a:r>
          </a:p>
          <a:p>
            <a:r>
              <a:rPr lang="en-US" sz="2000" dirty="0"/>
              <a:t>in 2010 the Commission found high levels of e-coli contamination, at the intersection of Mill Road and the Little River, just below the Mill Pond Dam.</a:t>
            </a:r>
          </a:p>
          <a:p>
            <a:r>
              <a:rPr lang="en-US" sz="2000" dirty="0"/>
              <a:t>Failures of septic systems, including  2010 problem at the Shell-Al mobile home park</a:t>
            </a:r>
          </a:p>
          <a:p>
            <a:r>
              <a:rPr lang="en-US" sz="2000" dirty="0"/>
              <a:t>In June 2011 routine testing of water quality at the North Hampton Beach indicated that e coli levels exceeded the standard of 104 counts per 100 ml, which is the maximum level considered safe for recreational use.</a:t>
            </a:r>
          </a:p>
          <a:p>
            <a:r>
              <a:rPr lang="en-US" sz="2000" dirty="0"/>
              <a:t>Only very small percentage of town classified as very high, or high soil suitability for installation of septic systems</a:t>
            </a:r>
          </a:p>
          <a:p>
            <a:r>
              <a:rPr lang="en-US" sz="2000" dirty="0"/>
              <a:t>Recommendation: Need for town to plan  about future load that waste disposal places on our soils</a:t>
            </a:r>
          </a:p>
          <a:p>
            <a:pPr marL="0" indent="0">
              <a:buNone/>
            </a:pPr>
            <a:r>
              <a:rPr lang="en-US" sz="1600" dirty="0"/>
              <a:t>	( Further details on current contamination levels from : Ted </a:t>
            </a:r>
            <a:r>
              <a:rPr lang="en-US" sz="1600" dirty="0" err="1"/>
              <a:t>Diers</a:t>
            </a:r>
            <a:r>
              <a:rPr lang="en-US" sz="1600" dirty="0"/>
              <a:t>, NHDES Water Shed 	Management)</a:t>
            </a:r>
          </a:p>
        </p:txBody>
      </p:sp>
    </p:spTree>
    <p:extLst>
      <p:ext uri="{BB962C8B-B14F-4D97-AF65-F5344CB8AC3E}">
        <p14:creationId xmlns:p14="http://schemas.microsoft.com/office/powerpoint/2010/main" xmlns="" val="363902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dirty="0"/>
              <a:t>Findings (North Hampton town characteristics) </a:t>
            </a:r>
          </a:p>
        </p:txBody>
      </p:sp>
      <p:sp>
        <p:nvSpPr>
          <p:cNvPr id="3" name="Content Placeholder 2"/>
          <p:cNvSpPr>
            <a:spLocks noGrp="1"/>
          </p:cNvSpPr>
          <p:nvPr>
            <p:ph idx="1"/>
          </p:nvPr>
        </p:nvSpPr>
        <p:spPr>
          <a:xfrm>
            <a:off x="457200" y="762000"/>
            <a:ext cx="8305800" cy="5715000"/>
          </a:xfrm>
        </p:spPr>
        <p:txBody>
          <a:bodyPr>
            <a:normAutofit fontScale="92500" lnSpcReduction="10000"/>
          </a:bodyPr>
          <a:lstStyle/>
          <a:p>
            <a:pPr marL="0" indent="0">
              <a:buNone/>
            </a:pPr>
            <a:r>
              <a:rPr lang="en-US" sz="2000" dirty="0"/>
              <a:t>Town:</a:t>
            </a:r>
          </a:p>
          <a:p>
            <a:r>
              <a:rPr lang="en-US" sz="2000" dirty="0"/>
              <a:t>At present the town maintains its suburban/rural community character</a:t>
            </a:r>
          </a:p>
          <a:p>
            <a:r>
              <a:rPr lang="en-US" sz="2000" dirty="0"/>
              <a:t>Approximately 42% of town is classified as wetlands with limited growth potential</a:t>
            </a:r>
          </a:p>
          <a:p>
            <a:pPr marL="0" indent="0">
              <a:buNone/>
            </a:pPr>
            <a:r>
              <a:rPr lang="en-US" sz="2000" dirty="0"/>
              <a:t>Population</a:t>
            </a:r>
          </a:p>
          <a:p>
            <a:r>
              <a:rPr lang="en-US" sz="2000" dirty="0"/>
              <a:t>Sewer masterplan anticipated  permanent population growth rate to 5757 in 2010.</a:t>
            </a:r>
          </a:p>
          <a:p>
            <a:r>
              <a:rPr lang="en-US" sz="2000" dirty="0"/>
              <a:t>Actual population of 4,301 reported in 2010 increased to 4,361 in 2015, thus population projections from former master plans excessive</a:t>
            </a:r>
          </a:p>
          <a:p>
            <a:r>
              <a:rPr lang="en-US" sz="2000" dirty="0"/>
              <a:t>In 2015, largest population cohort 55 and over at 1,598; traditionally the most conservative segment of the population</a:t>
            </a:r>
          </a:p>
          <a:p>
            <a:pPr marL="0" indent="0">
              <a:buNone/>
            </a:pPr>
            <a:r>
              <a:rPr lang="en-US" sz="2000" dirty="0"/>
              <a:t>Traffic density:</a:t>
            </a:r>
          </a:p>
          <a:p>
            <a:r>
              <a:rPr lang="en-US" sz="2000" dirty="0"/>
              <a:t>Traffic counts  in January along US 1 North of North Road averaged  14,500/ weekday in 2015 and 15,837/weekday in 2016</a:t>
            </a:r>
          </a:p>
          <a:p>
            <a:r>
              <a:rPr lang="en-US" sz="2000" dirty="0"/>
              <a:t>Traffic counts  in July along US 1 North of North Road averaged  19,799/weekday in 2015 and 19221/weekday in 2016</a:t>
            </a:r>
          </a:p>
          <a:p>
            <a:r>
              <a:rPr lang="en-US" sz="2000" dirty="0"/>
              <a:t>Traffic density suggests possibility for further business growth along the Lafayette /Route 111 corridor</a:t>
            </a:r>
          </a:p>
          <a:p>
            <a:endParaRPr lang="en-US" sz="2000" dirty="0"/>
          </a:p>
          <a:p>
            <a:endParaRPr lang="en-US" sz="2000" dirty="0"/>
          </a:p>
          <a:p>
            <a:pPr lvl="1"/>
            <a:endParaRPr lang="en-US" sz="1600" dirty="0"/>
          </a:p>
        </p:txBody>
      </p:sp>
    </p:spTree>
    <p:extLst>
      <p:ext uri="{BB962C8B-B14F-4D97-AF65-F5344CB8AC3E}">
        <p14:creationId xmlns:p14="http://schemas.microsoft.com/office/powerpoint/2010/main" xmlns="" val="2103421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2293</Words>
  <Application>Microsoft Office PowerPoint</Application>
  <PresentationFormat>On-screen Show (4:3)</PresentationFormat>
  <Paragraphs>147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Amelioration of waste water in the Town of North Hampton as a precursor for further economic development</vt:lpstr>
      <vt:lpstr>Contents</vt:lpstr>
      <vt:lpstr>Rationale for recommendations</vt:lpstr>
      <vt:lpstr>Summary of recommendations</vt:lpstr>
      <vt:lpstr>Background</vt:lpstr>
      <vt:lpstr>Objectives</vt:lpstr>
      <vt:lpstr>Approach </vt:lpstr>
      <vt:lpstr>Findings (Existing/mitigated  soil and water contamination)</vt:lpstr>
      <vt:lpstr>Findings (North Hampton town characteristics) </vt:lpstr>
      <vt:lpstr>Findings ( Hampton sewer system)</vt:lpstr>
      <vt:lpstr>Findings: ( Hampton, Rye and possible connection for N. Hampton)</vt:lpstr>
      <vt:lpstr>Findings:  Choices for North Hampton( 1) </vt:lpstr>
      <vt:lpstr>Findings: ( Choices for North Hampton (2))</vt:lpstr>
      <vt:lpstr>Recommendations ( 1)</vt:lpstr>
      <vt:lpstr>Recommendations ( 1)</vt:lpstr>
      <vt:lpstr>Recommendations ( 1)</vt:lpstr>
    </vt:vector>
  </TitlesOfParts>
  <Company>State of New Hampshire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for Waste Treatment in the town of North Hampton</dc:title>
  <dc:creator>Stachow, Leszek</dc:creator>
  <cp:lastModifiedBy>jfacella</cp:lastModifiedBy>
  <cp:revision>46</cp:revision>
  <cp:lastPrinted>2018-02-07T15:20:22Z</cp:lastPrinted>
  <dcterms:created xsi:type="dcterms:W3CDTF">2018-02-05T14:50:46Z</dcterms:created>
  <dcterms:modified xsi:type="dcterms:W3CDTF">2018-06-14T13:36:08Z</dcterms:modified>
</cp:coreProperties>
</file>