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28"/>
  </p:notesMasterIdLst>
  <p:handoutMasterIdLst>
    <p:handoutMasterId r:id="rId29"/>
  </p:handoutMasterIdLst>
  <p:sldIdLst>
    <p:sldId id="256" r:id="rId2"/>
    <p:sldId id="257" r:id="rId3"/>
    <p:sldId id="258" r:id="rId4"/>
    <p:sldId id="301" r:id="rId5"/>
    <p:sldId id="302" r:id="rId6"/>
    <p:sldId id="382" r:id="rId7"/>
    <p:sldId id="353" r:id="rId8"/>
    <p:sldId id="354" r:id="rId9"/>
    <p:sldId id="355" r:id="rId10"/>
    <p:sldId id="356" r:id="rId11"/>
    <p:sldId id="357" r:id="rId12"/>
    <p:sldId id="358" r:id="rId13"/>
    <p:sldId id="359" r:id="rId14"/>
    <p:sldId id="360" r:id="rId15"/>
    <p:sldId id="378" r:id="rId16"/>
    <p:sldId id="352" r:id="rId17"/>
    <p:sldId id="364" r:id="rId18"/>
    <p:sldId id="365" r:id="rId19"/>
    <p:sldId id="366" r:id="rId20"/>
    <p:sldId id="367" r:id="rId21"/>
    <p:sldId id="368" r:id="rId22"/>
    <p:sldId id="369" r:id="rId23"/>
    <p:sldId id="370" r:id="rId24"/>
    <p:sldId id="371" r:id="rId25"/>
    <p:sldId id="383" r:id="rId26"/>
    <p:sldId id="281" r:id="rId27"/>
  </p:sldIdLst>
  <p:sldSz cx="9144000" cy="6858000" type="screen4x3"/>
  <p:notesSz cx="7010400" cy="9296400"/>
  <p:embeddedFontLst>
    <p:embeddedFont>
      <p:font typeface="Calibri" panose="020F0502020204030204" pitchFamily="34" charset="0"/>
      <p:regular r:id="rId30"/>
      <p:bold r:id="rId31"/>
      <p:italic r:id="rId32"/>
      <p:boldItalic r:id="rId33"/>
    </p:embeddedFont>
    <p:embeddedFont>
      <p:font typeface="Futura Hv" panose="020B0702020204020204" charset="0"/>
      <p:regular r:id="rId34"/>
    </p:embeddedFont>
    <p:embeddedFont>
      <p:font typeface="Gill Sans MT" panose="020B0502020104020203" pitchFamily="34" charset="0"/>
      <p:regular r:id="rId35"/>
      <p:bold r:id="rId36"/>
      <p:italic r:id="rId37"/>
      <p:boldItalic r:id="rId38"/>
    </p:embeddedFont>
    <p:embeddedFont>
      <p:font typeface="Tw Cen MT" panose="020B0602020104020603" pitchFamily="34" charset="0"/>
      <p:regular r:id="rId39"/>
      <p:bold r:id="rId40"/>
      <p:italic r:id="rId41"/>
      <p:boldItalic r:id="rId42"/>
    </p:embeddedFont>
    <p:embeddedFont>
      <p:font typeface="Wingdings 2" panose="05020102010507070707" pitchFamily="18" charset="2"/>
      <p:regular r:id="rId4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501" autoAdjust="0"/>
  </p:normalViewPr>
  <p:slideViewPr>
    <p:cSldViewPr>
      <p:cViewPr varScale="1">
        <p:scale>
          <a:sx n="62" d="100"/>
          <a:sy n="62" d="100"/>
        </p:scale>
        <p:origin x="1446" y="102"/>
      </p:cViewPr>
      <p:guideLst>
        <p:guide orient="horz" pos="2160"/>
        <p:guide pos="2880"/>
      </p:guideLst>
    </p:cSldViewPr>
  </p:slideViewPr>
  <p:outlineViewPr>
    <p:cViewPr>
      <p:scale>
        <a:sx n="33" d="100"/>
        <a:sy n="33" d="100"/>
      </p:scale>
      <p:origin x="0" y="47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Proposed Budget</a:t>
            </a:r>
            <a:r>
              <a:rPr lang="en-US" baseline="0"/>
              <a:t> by Category</a:t>
            </a:r>
            <a:endParaRPr lang="en-US"/>
          </a:p>
        </c:rich>
      </c:tx>
      <c:overlay val="0"/>
    </c:title>
    <c:autoTitleDeleted val="0"/>
    <c:plotArea>
      <c:layout>
        <c:manualLayout>
          <c:layoutTarget val="inner"/>
          <c:xMode val="edge"/>
          <c:yMode val="edge"/>
          <c:x val="0.20499772143866632"/>
          <c:y val="8.0733161002378484E-2"/>
          <c:w val="0.58560895272706281"/>
          <c:h val="0.80620899694648596"/>
        </c:manualLayout>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0.08132</cdr:x>
      <cdr:y>0.85477</cdr:y>
    </cdr:from>
    <cdr:to>
      <cdr:x>0.97033</cdr:x>
      <cdr:y>1</cdr:y>
    </cdr:to>
    <cdr:sp macro="" textlink="">
      <cdr:nvSpPr>
        <cdr:cNvPr id="2" name="TextBox 1"/>
        <cdr:cNvSpPr txBox="1"/>
      </cdr:nvSpPr>
      <cdr:spPr>
        <a:xfrm xmlns:a="http://schemas.openxmlformats.org/drawingml/2006/main">
          <a:off x="704849" y="5381625"/>
          <a:ext cx="77057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0.08132</cdr:x>
      <cdr:y>0.85477</cdr:y>
    </cdr:from>
    <cdr:to>
      <cdr:x>0.97033</cdr:x>
      <cdr:y>1</cdr:y>
    </cdr:to>
    <cdr:sp macro="" textlink="">
      <cdr:nvSpPr>
        <cdr:cNvPr id="4" name="TextBox 1"/>
        <cdr:cNvSpPr txBox="1"/>
      </cdr:nvSpPr>
      <cdr:spPr>
        <a:xfrm xmlns:a="http://schemas.openxmlformats.org/drawingml/2006/main">
          <a:off x="704849" y="5381625"/>
          <a:ext cx="77057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B5D3512D-DF5A-4961-A895-4CFF6218673D}" type="datetimeFigureOut">
              <a:rPr lang="en-US"/>
              <a:pPr>
                <a:defRPr/>
              </a:pPr>
              <a:t>2/2/2021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9DD513DF-A2AA-4B83-989B-2B4D2986035D}" type="slidenum">
              <a:rPr lang="en-US"/>
              <a:pPr>
                <a:defRPr/>
              </a:pPr>
              <a:t>‹#›</a:t>
            </a:fld>
            <a:endParaRPr lang="en-US" dirty="0"/>
          </a:p>
        </p:txBody>
      </p:sp>
    </p:spTree>
    <p:extLst>
      <p:ext uri="{BB962C8B-B14F-4D97-AF65-F5344CB8AC3E}">
        <p14:creationId xmlns:p14="http://schemas.microsoft.com/office/powerpoint/2010/main" val="1264902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5723C47-2C4E-42F2-8B09-055A999F80A5}" type="datetimeFigureOut">
              <a:rPr lang="en-US"/>
              <a:pPr>
                <a:defRPr/>
              </a:pPr>
              <a:t>2/2/2021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72BACDC-EB4A-41C5-BDF1-CC678FABA226}" type="slidenum">
              <a:rPr lang="en-US"/>
              <a:pPr>
                <a:defRPr/>
              </a:pPr>
              <a:t>‹#›</a:t>
            </a:fld>
            <a:endParaRPr lang="en-US" dirty="0"/>
          </a:p>
        </p:txBody>
      </p:sp>
    </p:spTree>
    <p:extLst>
      <p:ext uri="{BB962C8B-B14F-4D97-AF65-F5344CB8AC3E}">
        <p14:creationId xmlns:p14="http://schemas.microsoft.com/office/powerpoint/2010/main" val="2520012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2BACDC-EB4A-41C5-BDF1-CC678FABA226}" type="slidenum">
              <a:rPr lang="en-US" smtClean="0"/>
              <a:pPr>
                <a:defRPr/>
              </a:pPr>
              <a:t>9</a:t>
            </a:fld>
            <a:endParaRPr lang="en-US" dirty="0"/>
          </a:p>
        </p:txBody>
      </p:sp>
    </p:spTree>
    <p:extLst>
      <p:ext uri="{BB962C8B-B14F-4D97-AF65-F5344CB8AC3E}">
        <p14:creationId xmlns:p14="http://schemas.microsoft.com/office/powerpoint/2010/main" val="3468837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Gill Sans MT" pitchFamily="34" charset="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Gill Sans MT"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atin typeface="Futura Hv" pitchFamily="34" charset="0"/>
              </a:defRPr>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AF39F210-E901-4810-9119-E281FB5D5F76}" type="datetimeFigureOut">
              <a:rPr lang="en-US"/>
              <a:pPr>
                <a:defRPr/>
              </a:pPr>
              <a:t>2/2/2021</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6DC9605-81BF-43EE-BB56-EA1792E8660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60E206E-0AAA-45F9-B918-6F2FDA72C1BB}" type="datetimeFigureOut">
              <a:rPr lang="en-US"/>
              <a:pPr>
                <a:defRPr/>
              </a:pPr>
              <a:t>2/2/2021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370ABBB-8A07-450E-83F1-1A9EA0007BB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C700FA4-C34F-4119-BF72-121495BAD2FA}" type="datetimeFigureOut">
              <a:rPr lang="en-US"/>
              <a:pPr>
                <a:defRPr/>
              </a:pPr>
              <a:t>2/2/2021</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74A618D-6B17-469F-B360-A2B03D03C88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Seal.jpg"/>
          <p:cNvPicPr>
            <a:picLocks noChangeAspect="1"/>
          </p:cNvPicPr>
          <p:nvPr userDrawn="1"/>
        </p:nvPicPr>
        <p:blipFill>
          <a:blip r:embed="rId2">
            <a:clrChange>
              <a:clrFrom>
                <a:srgbClr val="FFFFFF"/>
              </a:clrFrom>
              <a:clrTo>
                <a:srgbClr val="FFFFFF">
                  <a:alpha val="0"/>
                </a:srgbClr>
              </a:clrTo>
            </a:clrChange>
            <a:lum bright="70000" contrast="-70000"/>
          </a:blip>
          <a:srcRect/>
          <a:stretch>
            <a:fillRect/>
          </a:stretch>
        </p:blipFill>
        <p:spPr bwMode="auto">
          <a:xfrm>
            <a:off x="7924800" y="5751513"/>
            <a:ext cx="827088" cy="808037"/>
          </a:xfrm>
          <a:prstGeom prst="rect">
            <a:avLst/>
          </a:prstGeom>
          <a:noFill/>
          <a:ln w="9525">
            <a:noFill/>
            <a:miter lim="800000"/>
            <a:headEnd/>
            <a:tailEnd/>
          </a:ln>
        </p:spPr>
      </p:pic>
      <p:sp>
        <p:nvSpPr>
          <p:cNvPr id="2" name="Title 1"/>
          <p:cNvSpPr>
            <a:spLocks noGrp="1"/>
          </p:cNvSpPr>
          <p:nvPr>
            <p:ph type="title"/>
          </p:nvPr>
        </p:nvSpPr>
        <p:spPr>
          <a:xfrm>
            <a:off x="0" y="228600"/>
            <a:ext cx="8766048" cy="990600"/>
          </a:xfrm>
        </p:spPr>
        <p:txBody>
          <a:bodyPr/>
          <a:lstStyle>
            <a:lvl1pPr>
              <a:defRPr b="1">
                <a:solidFill>
                  <a:schemeClr val="tx2">
                    <a:lumMod val="75000"/>
                  </a:schemeClr>
                </a:solidFill>
                <a:latin typeface="Arial" pitchFamily="34" charset="0"/>
                <a:cs typeface="Arial" pitchFamily="34" charset="0"/>
              </a:defRPr>
            </a:lvl1pPr>
          </a:lstStyle>
          <a:p>
            <a:r>
              <a:rPr lang="en-US" dirty="0"/>
              <a:t>Click to edit Master title style</a:t>
            </a:r>
          </a:p>
        </p:txBody>
      </p:sp>
      <p:sp>
        <p:nvSpPr>
          <p:cNvPr id="8" name="Content Placeholder 7"/>
          <p:cNvSpPr>
            <a:spLocks noGrp="1"/>
          </p:cNvSpPr>
          <p:nvPr>
            <p:ph sz="quarter" idx="1"/>
          </p:nvPr>
        </p:nvSpPr>
        <p:spPr>
          <a:xfrm>
            <a:off x="0" y="1600200"/>
            <a:ext cx="8766048" cy="4495800"/>
          </a:xfrm>
        </p:spPr>
        <p:txBody>
          <a:bodyPr/>
          <a:lstStyle>
            <a:lvl1pPr>
              <a:buSzPct val="103000"/>
              <a:buFont typeface="Arial" pitchFamily="34" charset="0"/>
              <a:buChar char="•"/>
              <a:defRPr>
                <a:latin typeface="Arial" pitchFamily="34" charset="0"/>
                <a:cs typeface="Arial" pitchFamily="34" charset="0"/>
              </a:defRPr>
            </a:lvl1pPr>
            <a:lvl2pPr>
              <a:buSzPct val="100000"/>
              <a:buFont typeface="Wingdings" pitchFamily="2" charset="2"/>
              <a:buChar cha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7A46DCFC-1D98-443D-BEE1-3C033CD63CFC}" type="datetimeFigureOut">
              <a:rPr lang="en-US"/>
              <a:pPr>
                <a:defRPr/>
              </a:pPr>
              <a:t>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rgbClr val="FFFFFF"/>
                </a:solidFill>
              </a:defRPr>
            </a:lvl1pPr>
          </a:lstStyle>
          <a:p>
            <a:pPr>
              <a:defRPr/>
            </a:pPr>
            <a:fld id="{AE0A5A4F-85BB-4778-9035-C5BE1A8CCB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8CB8B185-2DA3-4025-808A-F4BC1FDDBD8D}" type="datetimeFigureOut">
              <a:rPr lang="en-US"/>
              <a:pPr>
                <a:defRPr/>
              </a:pPr>
              <a:t>2/2/2021</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EA652989-6727-43D6-A393-B3FFEC26680C}"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803EF0E4-F9BA-4842-A9E2-E19A0C37D9C9}" type="datetimeFigureOut">
              <a:rPr lang="en-US"/>
              <a:pPr>
                <a:defRPr/>
              </a:pPr>
              <a:t>2/2/2021</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D16413F6-DE9A-41BC-8783-663EF2468E4C}"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052125F7-1D28-4474-AFEF-198F001EB89C}" type="datetimeFigureOut">
              <a:rPr lang="en-US"/>
              <a:pPr>
                <a:defRPr/>
              </a:pPr>
              <a:t>2/2/2021</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57C37757-A924-40AA-996F-704767F3A30C}"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E2802ABC-1F28-4FF4-AB08-CCFE96BF4501}" type="datetimeFigureOut">
              <a:rPr lang="en-US"/>
              <a:pPr>
                <a:defRPr/>
              </a:pPr>
              <a:t>2/2/2021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56BC55FE-363A-40D2-BE5F-92CFB8EB1B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394578D-FE38-436D-9957-8F5F676065E7}" type="datetimeFigureOut">
              <a:rPr lang="en-US"/>
              <a:pPr>
                <a:defRPr/>
              </a:pPr>
              <a:t>2/2/2021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A385E6E-60E9-4C0D-A5FC-BB620798BF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CBAF347-EC42-4031-9FFE-228D6DB96484}" type="datetimeFigureOut">
              <a:rPr lang="en-US"/>
              <a:pPr>
                <a:defRPr/>
              </a:pPr>
              <a:t>2/2/2021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FE0219B7-BD24-4171-B0FE-F0721B25ECF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A447C8B-2341-48B0-8F09-717BAFACB24A}" type="datetimeFigureOut">
              <a:rPr lang="en-US"/>
              <a:pPr>
                <a:defRPr/>
              </a:pPr>
              <a:t>2/2/2021</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D0E7E0F3-F84C-453B-AD62-94B475B31DF2}"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106471E-D091-49D3-BFF4-68A3EDF7A163}" type="datetimeFigureOut">
              <a:rPr lang="en-US"/>
              <a:pPr>
                <a:defRPr/>
              </a:pPr>
              <a:t>2/2/2021</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8AB7D05F-617B-4EEE-B93B-A886B59244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9" r:id="rId6"/>
    <p:sldLayoutId id="2147483725" r:id="rId7"/>
    <p:sldLayoutId id="2147483718" r:id="rId8"/>
    <p:sldLayoutId id="2147483726" r:id="rId9"/>
    <p:sldLayoutId id="2147483717" r:id="rId10"/>
    <p:sldLayoutId id="2147483727" r:id="rId11"/>
  </p:sldLayoutIdLst>
  <p:txStyles>
    <p:titleStyle>
      <a:lvl1pPr algn="l"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Gill Sans MT" pitchFamily="34" charset="0"/>
        </a:defRPr>
      </a:lvl6pPr>
      <a:lvl7pPr marL="914400" algn="l" rtl="0" fontAlgn="base">
        <a:spcBef>
          <a:spcPct val="0"/>
        </a:spcBef>
        <a:spcAft>
          <a:spcPct val="0"/>
        </a:spcAft>
        <a:defRPr sz="4400">
          <a:solidFill>
            <a:schemeClr val="tx2"/>
          </a:solidFill>
          <a:latin typeface="Gill Sans MT" pitchFamily="34" charset="0"/>
        </a:defRPr>
      </a:lvl7pPr>
      <a:lvl8pPr marL="1371600" algn="l" rtl="0" fontAlgn="base">
        <a:spcBef>
          <a:spcPct val="0"/>
        </a:spcBef>
        <a:spcAft>
          <a:spcPct val="0"/>
        </a:spcAft>
        <a:defRPr sz="4400">
          <a:solidFill>
            <a:schemeClr val="tx2"/>
          </a:solidFill>
          <a:latin typeface="Gill Sans MT" pitchFamily="34" charset="0"/>
        </a:defRPr>
      </a:lvl8pPr>
      <a:lvl9pPr marL="1828800" algn="l" rtl="0" fontAlgn="base">
        <a:spcBef>
          <a:spcPct val="0"/>
        </a:spcBef>
        <a:spcAft>
          <a:spcPct val="0"/>
        </a:spcAft>
        <a:defRPr sz="4400">
          <a:solidFill>
            <a:schemeClr val="tx2"/>
          </a:solidFill>
          <a:latin typeface="Gill Sans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pitchFamily="34" charset="0"/>
          <a:ea typeface="+mn-ea"/>
          <a:cs typeface="Arial" pitchFamily="34" charset="0"/>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Arial" pitchFamily="34" charset="0"/>
          <a:ea typeface="+mn-ea"/>
          <a:cs typeface="Arial" pitchFamily="34" charset="0"/>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534400" cy="1828800"/>
          </a:xfrm>
        </p:spPr>
        <p:txBody>
          <a:bodyPr>
            <a:normAutofit/>
          </a:bodyPr>
          <a:lstStyle/>
          <a:p>
            <a:pPr eaLnBrk="1" hangingPunct="1"/>
            <a:r>
              <a:rPr lang="en-US" sz="4300" b="1" cap="none" dirty="0">
                <a:solidFill>
                  <a:schemeClr val="tx1"/>
                </a:solidFill>
                <a:latin typeface="Arial" charset="0"/>
                <a:cs typeface="Arial" charset="0"/>
              </a:rPr>
              <a:t>TOWN OF NORTH HAMPTON</a:t>
            </a:r>
            <a:br>
              <a:rPr lang="en-US" sz="4300" b="1" cap="none" dirty="0">
                <a:solidFill>
                  <a:schemeClr val="tx1"/>
                </a:solidFill>
                <a:latin typeface="Arial" charset="0"/>
                <a:cs typeface="Arial" charset="0"/>
              </a:rPr>
            </a:br>
            <a:r>
              <a:rPr lang="en-US" sz="4300" b="1" cap="none" dirty="0">
                <a:solidFill>
                  <a:schemeClr val="tx1"/>
                </a:solidFill>
                <a:latin typeface="Arial" charset="0"/>
                <a:cs typeface="Arial" charset="0"/>
              </a:rPr>
              <a:t>2021 DELIBERATIVE SESSION</a:t>
            </a:r>
          </a:p>
        </p:txBody>
      </p:sp>
      <p:sp>
        <p:nvSpPr>
          <p:cNvPr id="3" name="Subtitle 2"/>
          <p:cNvSpPr>
            <a:spLocks noGrp="1"/>
          </p:cNvSpPr>
          <p:nvPr>
            <p:ph type="subTitle" idx="1"/>
          </p:nvPr>
        </p:nvSpPr>
        <p:spPr>
          <a:xfrm>
            <a:off x="2362200" y="6049963"/>
            <a:ext cx="6705600" cy="685800"/>
          </a:xfrm>
        </p:spPr>
        <p:txBody>
          <a:bodyPr/>
          <a:lstStyle/>
          <a:p>
            <a:pPr eaLnBrk="1" hangingPunct="1"/>
            <a:r>
              <a:rPr lang="en-US" dirty="0">
                <a:solidFill>
                  <a:srgbClr val="353535"/>
                </a:solidFill>
                <a:latin typeface="Arial" charset="0"/>
                <a:cs typeface="Arial" charset="0"/>
              </a:rPr>
              <a:t>February 6, 2021</a:t>
            </a:r>
          </a:p>
        </p:txBody>
      </p:sp>
      <p:pic>
        <p:nvPicPr>
          <p:cNvPr id="10244" name="Picture 3" descr="B&amp;WSeal.jpg"/>
          <p:cNvPicPr>
            <a:picLocks noChangeAspect="1"/>
          </p:cNvPicPr>
          <p:nvPr/>
        </p:nvPicPr>
        <p:blipFill>
          <a:blip r:embed="rId2" cstate="print">
            <a:clrChange>
              <a:clrFrom>
                <a:srgbClr val="FFFFFF"/>
              </a:clrFrom>
              <a:clrTo>
                <a:srgbClr val="FFFFFF">
                  <a:alpha val="0"/>
                </a:srgbClr>
              </a:clrTo>
            </a:clrChange>
            <a:duotone>
              <a:schemeClr val="accent5">
                <a:shade val="45000"/>
                <a:satMod val="135000"/>
              </a:schemeClr>
              <a:prstClr val="white"/>
            </a:duotone>
          </a:blip>
          <a:stretch>
            <a:fillRect/>
          </a:stretch>
        </p:blipFill>
        <p:spPr bwMode="auto">
          <a:xfrm>
            <a:off x="6159620" y="2971800"/>
            <a:ext cx="2984380" cy="2914660"/>
          </a:xfrm>
          <a:prstGeom prst="rect">
            <a:avLst/>
          </a:prstGeom>
          <a:noFill/>
          <a:ln>
            <a:noFill/>
          </a:ln>
        </p:spPr>
      </p:pic>
      <p:sp>
        <p:nvSpPr>
          <p:cNvPr id="15364" name="TextBox 4"/>
          <p:cNvSpPr txBox="1">
            <a:spLocks noChangeArrowheads="1"/>
          </p:cNvSpPr>
          <p:nvPr/>
        </p:nvSpPr>
        <p:spPr bwMode="auto">
          <a:xfrm>
            <a:off x="0" y="2133600"/>
            <a:ext cx="6248400" cy="3847207"/>
          </a:xfrm>
          <a:prstGeom prst="rect">
            <a:avLst/>
          </a:prstGeom>
          <a:noFill/>
          <a:ln w="9525">
            <a:noFill/>
            <a:miter lim="800000"/>
            <a:headEnd/>
            <a:tailEnd/>
          </a:ln>
        </p:spPr>
        <p:txBody>
          <a:bodyPr wrap="square">
            <a:spAutoFit/>
          </a:bodyPr>
          <a:lstStyle/>
          <a:p>
            <a:r>
              <a:rPr lang="en-US" sz="2800" b="1" u="sng" dirty="0"/>
              <a:t>Moderator</a:t>
            </a:r>
          </a:p>
          <a:p>
            <a:r>
              <a:rPr lang="en-US" sz="2800" b="1" dirty="0"/>
              <a:t>Bobbi Burns</a:t>
            </a:r>
          </a:p>
          <a:p>
            <a:endParaRPr lang="en-US" sz="2800" b="1" dirty="0"/>
          </a:p>
          <a:p>
            <a:r>
              <a:rPr lang="en-US" sz="2800" b="1" u="sng" dirty="0"/>
              <a:t>Select Board </a:t>
            </a:r>
          </a:p>
          <a:p>
            <a:r>
              <a:rPr lang="en-US" sz="2800" b="1" dirty="0"/>
              <a:t>Jim Maggiore, Chair</a:t>
            </a:r>
          </a:p>
          <a:p>
            <a:r>
              <a:rPr lang="en-US" sz="2800" b="1" dirty="0"/>
              <a:t>James Sununu, Vice Chair</a:t>
            </a:r>
          </a:p>
          <a:p>
            <a:r>
              <a:rPr lang="en-US" sz="2800" b="1" dirty="0"/>
              <a:t>Larry Miller, Member</a:t>
            </a:r>
          </a:p>
          <a:p>
            <a:endParaRPr lang="en-US" sz="2400" b="1" dirty="0"/>
          </a:p>
          <a:p>
            <a:r>
              <a:rPr lang="en-US" sz="2400" b="1" dirty="0"/>
              <a:t>Michael Tully, Town Administrator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5324535"/>
          </a:xfrm>
          <a:prstGeom prst="rect">
            <a:avLst/>
          </a:prstGeom>
        </p:spPr>
        <p:txBody>
          <a:bodyPr wrap="square">
            <a:spAutoFit/>
          </a:bodyPr>
          <a:lstStyle/>
          <a:p>
            <a:pPr marL="109537" indent="0" eaLnBrk="1" hangingPunct="1">
              <a:buClr>
                <a:srgbClr val="EB641B"/>
              </a:buClr>
              <a:buNone/>
            </a:pPr>
            <a:r>
              <a:rPr lang="en-US" sz="2000" b="1" dirty="0"/>
              <a:t>	</a:t>
            </a:r>
            <a:r>
              <a:rPr lang="en-US" sz="2000" dirty="0"/>
              <a:t>	</a:t>
            </a:r>
          </a:p>
          <a:p>
            <a:pPr marL="109537" indent="0" eaLnBrk="1" hangingPunct="1">
              <a:buClr>
                <a:srgbClr val="EB641B"/>
              </a:buClr>
              <a:buNone/>
            </a:pPr>
            <a:r>
              <a:rPr lang="en-US" sz="2000" dirty="0"/>
              <a:t>	General Government Buildings			$ (2,480)</a:t>
            </a:r>
          </a:p>
          <a:p>
            <a:pPr marL="109537" indent="0" eaLnBrk="1" hangingPunct="1">
              <a:buClr>
                <a:srgbClr val="EB641B"/>
              </a:buClr>
              <a:buNone/>
            </a:pPr>
            <a:r>
              <a:rPr lang="en-US" sz="2000" dirty="0"/>
              <a:t>	- Reduction in custodial salary, FICA/Medicare, heating oil/propane, 	and water, partially offset by an increase in electricity and custodial 	supplies.</a:t>
            </a:r>
          </a:p>
          <a:p>
            <a:pPr marL="109537" indent="0" eaLnBrk="1" hangingPunct="1">
              <a:buClr>
                <a:srgbClr val="EB641B"/>
              </a:buClr>
              <a:buNone/>
            </a:pPr>
            <a:endParaRPr lang="en-US" sz="2000" dirty="0"/>
          </a:p>
          <a:p>
            <a:pPr marL="109537" indent="0" eaLnBrk="1" hangingPunct="1">
              <a:buClr>
                <a:srgbClr val="EB641B"/>
              </a:buClr>
              <a:buNone/>
            </a:pPr>
            <a:r>
              <a:rPr lang="en-US" sz="2000" dirty="0"/>
              <a:t>	Cemeteries					$     238</a:t>
            </a:r>
          </a:p>
          <a:p>
            <a:pPr marL="109537" indent="0" eaLnBrk="1" hangingPunct="1">
              <a:buClr>
                <a:srgbClr val="EB641B"/>
              </a:buClr>
              <a:buNone/>
            </a:pPr>
            <a:r>
              <a:rPr lang="en-US" sz="2000" dirty="0"/>
              <a:t>	- Increase in FICA/Medicare, heating oil/propane, and office supplies.</a:t>
            </a:r>
          </a:p>
          <a:p>
            <a:pPr marL="109537" indent="0" eaLnBrk="1" hangingPunct="1">
              <a:buClr>
                <a:srgbClr val="EB641B"/>
              </a:buClr>
              <a:buNone/>
            </a:pPr>
            <a:endParaRPr lang="en-US" sz="2000" dirty="0"/>
          </a:p>
          <a:p>
            <a:pPr marL="109537" indent="0" eaLnBrk="1" hangingPunct="1">
              <a:buClr>
                <a:srgbClr val="EB641B"/>
              </a:buClr>
              <a:buNone/>
            </a:pPr>
            <a:r>
              <a:rPr lang="en-US" sz="2000" dirty="0"/>
              <a:t>	Insurance					$ (9,325)</a:t>
            </a:r>
          </a:p>
          <a:p>
            <a:pPr marL="109537" indent="0" eaLnBrk="1" hangingPunct="1">
              <a:buClr>
                <a:srgbClr val="EB641B"/>
              </a:buClr>
              <a:buNone/>
            </a:pPr>
            <a:r>
              <a:rPr lang="en-US" sz="2000" dirty="0"/>
              <a:t>	- Reduction in workers’ compensation, term life insurance and long-	term disability and short-term disability insurance, partially offset by an 	increase in property &amp; liability insurance,.</a:t>
            </a:r>
          </a:p>
          <a:p>
            <a:pPr marL="109537" indent="0" eaLnBrk="1" hangingPunct="1">
              <a:buClr>
                <a:srgbClr val="EB641B"/>
              </a:buClr>
              <a:buNone/>
            </a:pPr>
            <a:endParaRPr lang="en-US" sz="2000" dirty="0"/>
          </a:p>
          <a:p>
            <a:pPr marL="109537" indent="0" eaLnBrk="1" hangingPunct="1">
              <a:buClr>
                <a:srgbClr val="EB641B"/>
              </a:buClr>
              <a:buNone/>
            </a:pPr>
            <a:r>
              <a:rPr lang="en-US" sz="2000" dirty="0"/>
              <a:t>	Associations and Advertising			$    (186)</a:t>
            </a:r>
          </a:p>
          <a:p>
            <a:pPr marL="109537" indent="0" eaLnBrk="1" hangingPunct="1">
              <a:buClr>
                <a:srgbClr val="EB641B"/>
              </a:buClr>
              <a:buNone/>
            </a:pPr>
            <a:r>
              <a:rPr lang="en-US" sz="2000" dirty="0"/>
              <a:t>	-Reduction in New Hampshire Municipal Association dues.</a:t>
            </a:r>
          </a:p>
          <a:p>
            <a:pPr marL="109537" indent="0" eaLnBrk="1" hangingPunct="1">
              <a:buClr>
                <a:srgbClr val="EB641B"/>
              </a:buClr>
              <a:buNone/>
            </a:pPr>
            <a:r>
              <a:rPr lang="en-US" sz="2000" dirty="0"/>
              <a:t>	</a:t>
            </a:r>
          </a:p>
        </p:txBody>
      </p:sp>
    </p:spTree>
    <p:extLst>
      <p:ext uri="{BB962C8B-B14F-4D97-AF65-F5344CB8AC3E}">
        <p14:creationId xmlns:p14="http://schemas.microsoft.com/office/powerpoint/2010/main" val="114748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4708981"/>
          </a:xfrm>
          <a:prstGeom prst="rect">
            <a:avLst/>
          </a:prstGeom>
        </p:spPr>
        <p:txBody>
          <a:bodyPr wrap="square">
            <a:spAutoFit/>
          </a:bodyPr>
          <a:lstStyle/>
          <a:p>
            <a:pPr marL="109537" indent="0" eaLnBrk="1" hangingPunct="1">
              <a:buClr>
                <a:srgbClr val="EB641B"/>
              </a:buClr>
              <a:buNone/>
            </a:pPr>
            <a:r>
              <a:rPr lang="en-US" sz="2000" b="1" dirty="0"/>
              <a:t>	</a:t>
            </a:r>
            <a:r>
              <a:rPr lang="en-US" sz="2000" dirty="0"/>
              <a:t>Police						$ 99,224</a:t>
            </a:r>
          </a:p>
          <a:p>
            <a:pPr marL="109537" indent="0" eaLnBrk="1" hangingPunct="1">
              <a:buClr>
                <a:srgbClr val="EB641B"/>
              </a:buClr>
              <a:buNone/>
            </a:pPr>
            <a:r>
              <a:rPr lang="en-US" sz="2000" dirty="0"/>
              <a:t>	- Increase in overtime, retirement contributions, health insurance, 	training &amp; education, dues/subscriptions &amp; notices, books &amp; periodicals, 	and station maintenance/lock up &amp; breathalyzer partially offset by a 	reduction in salaries, FICA/Medicare, vehicle maintenance, office 	supplies, supplies/crime prevention, and equipment. </a:t>
            </a:r>
          </a:p>
          <a:p>
            <a:pPr marL="109537" indent="0" eaLnBrk="1" hangingPunct="1">
              <a:buClr>
                <a:srgbClr val="EB641B"/>
              </a:buClr>
              <a:buNone/>
            </a:pPr>
            <a:endParaRPr lang="en-US" sz="2000" dirty="0"/>
          </a:p>
          <a:p>
            <a:pPr marL="109537" indent="0" eaLnBrk="1" hangingPunct="1">
              <a:buClr>
                <a:srgbClr val="EB641B"/>
              </a:buClr>
              <a:buNone/>
            </a:pPr>
            <a:r>
              <a:rPr lang="en-US" sz="2000" dirty="0"/>
              <a:t>	Fire and Rescue			           	$   34,298</a:t>
            </a:r>
          </a:p>
          <a:p>
            <a:pPr marL="109537" indent="0" eaLnBrk="1" hangingPunct="1">
              <a:buClr>
                <a:srgbClr val="EB641B"/>
              </a:buClr>
              <a:buNone/>
            </a:pPr>
            <a:r>
              <a:rPr lang="en-US" sz="2000" dirty="0"/>
              <a:t>	- Increase in retirement contributions, health insurance, training, 	telephone/internet/cable, dues/subscriptions &amp; notices, and vehicle 	maintenance, partially offset by a reduction in salaries, overtime, 	FICA/Medicare, education, physicals &amp; drug/polygraph screening, 	equipment and equipment maintenance, radio maintenance, and 	gasoline/mileage/tolls.</a:t>
            </a:r>
          </a:p>
          <a:p>
            <a:pPr marL="109537" indent="0" eaLnBrk="1" hangingPunct="1">
              <a:buClr>
                <a:srgbClr val="EB641B"/>
              </a:buClr>
              <a:buNone/>
            </a:pPr>
            <a:endParaRPr lang="en-US" sz="2000" dirty="0"/>
          </a:p>
        </p:txBody>
      </p:sp>
    </p:spTree>
    <p:extLst>
      <p:ext uri="{BB962C8B-B14F-4D97-AF65-F5344CB8AC3E}">
        <p14:creationId xmlns:p14="http://schemas.microsoft.com/office/powerpoint/2010/main" val="327015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5324535"/>
          </a:xfrm>
          <a:prstGeom prst="rect">
            <a:avLst/>
          </a:prstGeom>
        </p:spPr>
        <p:txBody>
          <a:bodyPr wrap="square">
            <a:spAutoFit/>
          </a:bodyPr>
          <a:lstStyle/>
          <a:p>
            <a:pPr marL="109537" indent="0" eaLnBrk="1" hangingPunct="1">
              <a:buClr>
                <a:srgbClr val="EB641B"/>
              </a:buClr>
              <a:buNone/>
            </a:pPr>
            <a:r>
              <a:rPr lang="en-US" sz="2000" b="1" dirty="0"/>
              <a:t>	</a:t>
            </a:r>
            <a:r>
              <a:rPr lang="en-US" sz="2000" dirty="0"/>
              <a:t>Code Enforcement				$(20,658)</a:t>
            </a:r>
          </a:p>
          <a:p>
            <a:pPr marL="109537" indent="0" eaLnBrk="1" hangingPunct="1">
              <a:buClr>
                <a:srgbClr val="EB641B"/>
              </a:buClr>
              <a:buNone/>
            </a:pPr>
            <a:r>
              <a:rPr lang="en-US" sz="2000" dirty="0"/>
              <a:t>	- Reduction in salaries, FICA/Medicare, training &amp; education, 	telephone/internet/cable, and gas/mileage/tolls, partially offset by an 	increase in retirement contributions. </a:t>
            </a:r>
          </a:p>
          <a:p>
            <a:pPr marL="109537" indent="0" eaLnBrk="1" hangingPunct="1">
              <a:buClr>
                <a:srgbClr val="EB641B"/>
              </a:buClr>
              <a:buNone/>
            </a:pPr>
            <a:endParaRPr lang="en-US" sz="2000" dirty="0"/>
          </a:p>
          <a:p>
            <a:pPr marL="109537" indent="0" eaLnBrk="1" hangingPunct="1">
              <a:buClr>
                <a:srgbClr val="EB641B"/>
              </a:buClr>
              <a:buNone/>
            </a:pPr>
            <a:r>
              <a:rPr lang="en-US" sz="2000" dirty="0"/>
              <a:t>	Emergency Management			$      583</a:t>
            </a:r>
          </a:p>
          <a:p>
            <a:pPr marL="109537" indent="0" eaLnBrk="1" hangingPunct="1">
              <a:buClr>
                <a:srgbClr val="EB641B"/>
              </a:buClr>
              <a:buNone/>
            </a:pPr>
            <a:r>
              <a:rPr lang="en-US" sz="2000" dirty="0"/>
              <a:t>	- Increase in retirement contributions and training overtime.</a:t>
            </a:r>
          </a:p>
          <a:p>
            <a:pPr marL="109537" indent="0" eaLnBrk="1" hangingPunct="1">
              <a:buClr>
                <a:srgbClr val="EB641B"/>
              </a:buClr>
              <a:buNone/>
            </a:pPr>
            <a:endParaRPr lang="en-US" sz="2000" dirty="0"/>
          </a:p>
          <a:p>
            <a:pPr marL="109537" indent="0" eaLnBrk="1" hangingPunct="1">
              <a:buClr>
                <a:srgbClr val="EB641B"/>
              </a:buClr>
              <a:buNone/>
            </a:pPr>
            <a:r>
              <a:rPr lang="en-US" sz="2000" dirty="0"/>
              <a:t>	Highways and Streets				$   5,773</a:t>
            </a:r>
          </a:p>
          <a:p>
            <a:pPr marL="109537" indent="0" eaLnBrk="1" hangingPunct="1">
              <a:buClr>
                <a:srgbClr val="EB641B"/>
              </a:buClr>
              <a:buNone/>
            </a:pPr>
            <a:r>
              <a:rPr lang="en-US" sz="2000" dirty="0"/>
              <a:t>	- Increase in salaries, FICA/Medicare, retirement contributions, 	telephone/internet/cable, contract snow plowing, catch basin cleaning, 	pavement marking, uniforms, gasoline/mileage/tolls, and equipment, 	partially offset by a reduction in health insurance, training &amp; education, 	care of trees, electricity, propane/natural gas, equipment lease 	payments, dues/subscriptions &amp; notices, equipment maintenance, 	equipment rental, street signs, and asphalt paving &amp; repairs. </a:t>
            </a:r>
          </a:p>
          <a:p>
            <a:pPr marL="109537" indent="0" eaLnBrk="1" hangingPunct="1">
              <a:buClr>
                <a:srgbClr val="EB641B"/>
              </a:buClr>
              <a:buNone/>
            </a:pPr>
            <a:r>
              <a:rPr lang="en-US" sz="2000" dirty="0"/>
              <a:t>	</a:t>
            </a:r>
          </a:p>
        </p:txBody>
      </p:sp>
    </p:spTree>
    <p:extLst>
      <p:ext uri="{BB962C8B-B14F-4D97-AF65-F5344CB8AC3E}">
        <p14:creationId xmlns:p14="http://schemas.microsoft.com/office/powerpoint/2010/main" val="3173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4708981"/>
          </a:xfrm>
          <a:prstGeom prst="rect">
            <a:avLst/>
          </a:prstGeom>
        </p:spPr>
        <p:txBody>
          <a:bodyPr wrap="square">
            <a:spAutoFit/>
          </a:bodyPr>
          <a:lstStyle/>
          <a:p>
            <a:pPr marL="109537" indent="0" eaLnBrk="1" hangingPunct="1">
              <a:buClr>
                <a:srgbClr val="EB641B"/>
              </a:buClr>
              <a:buNone/>
            </a:pPr>
            <a:r>
              <a:rPr lang="en-US" sz="2000" dirty="0"/>
              <a:t>	Street Lighting					$ (5,000)</a:t>
            </a:r>
          </a:p>
          <a:p>
            <a:pPr marL="109537" indent="0" eaLnBrk="1" hangingPunct="1">
              <a:buClr>
                <a:srgbClr val="EB641B"/>
              </a:buClr>
              <a:buNone/>
            </a:pPr>
            <a:r>
              <a:rPr lang="en-US" sz="2000" dirty="0"/>
              <a:t>	- Reduction consistent with anticipated spending after the installation of 	additional LED lighting fixtures throughout the Town.</a:t>
            </a:r>
          </a:p>
          <a:p>
            <a:pPr marL="109537" indent="0" eaLnBrk="1" hangingPunct="1">
              <a:buClr>
                <a:srgbClr val="EB641B"/>
              </a:buClr>
              <a:buNone/>
            </a:pPr>
            <a:endParaRPr lang="en-US" sz="2000" dirty="0"/>
          </a:p>
          <a:p>
            <a:pPr marL="109537" indent="0" eaLnBrk="1" hangingPunct="1">
              <a:buClr>
                <a:srgbClr val="EB641B"/>
              </a:buClr>
              <a:buNone/>
            </a:pPr>
            <a:r>
              <a:rPr lang="en-US" sz="2000" dirty="0"/>
              <a:t>	Brush Disposal					$      232</a:t>
            </a:r>
          </a:p>
          <a:p>
            <a:pPr marL="109537" indent="0" eaLnBrk="1" hangingPunct="1">
              <a:buClr>
                <a:srgbClr val="EB641B"/>
              </a:buClr>
              <a:buNone/>
            </a:pPr>
            <a:r>
              <a:rPr lang="en-US" sz="2000" dirty="0"/>
              <a:t>	- Increase in salaries and FICA/Medicare.</a:t>
            </a:r>
          </a:p>
          <a:p>
            <a:pPr marL="109537" indent="0" eaLnBrk="1" hangingPunct="1">
              <a:buClr>
                <a:srgbClr val="EB641B"/>
              </a:buClr>
              <a:buNone/>
            </a:pPr>
            <a:endParaRPr lang="en-US" sz="2000" dirty="0"/>
          </a:p>
          <a:p>
            <a:pPr marL="109537" indent="0" eaLnBrk="1" hangingPunct="1">
              <a:buClr>
                <a:srgbClr val="EB641B"/>
              </a:buClr>
              <a:buNone/>
            </a:pPr>
            <a:r>
              <a:rPr lang="en-US" sz="2000" dirty="0"/>
              <a:t>	Solid Waste Disposal				$   9,000</a:t>
            </a:r>
          </a:p>
          <a:p>
            <a:pPr marL="109537" indent="0" eaLnBrk="1" hangingPunct="1">
              <a:buClr>
                <a:srgbClr val="EB641B"/>
              </a:buClr>
              <a:buNone/>
            </a:pPr>
            <a:r>
              <a:rPr lang="en-US" sz="2000" dirty="0"/>
              <a:t>	- Increase in solid waste disposal tipping fees, bulky waste disposal 	fees, and solid waste disposal district dues.</a:t>
            </a:r>
          </a:p>
          <a:p>
            <a:pPr marL="109537" indent="0" eaLnBrk="1" hangingPunct="1">
              <a:buClr>
                <a:srgbClr val="EB641B"/>
              </a:buClr>
              <a:buNone/>
            </a:pPr>
            <a:endParaRPr lang="en-US" sz="2000" dirty="0"/>
          </a:p>
          <a:p>
            <a:pPr marL="109537" indent="0" eaLnBrk="1" hangingPunct="1">
              <a:buClr>
                <a:srgbClr val="EB641B"/>
              </a:buClr>
              <a:buNone/>
            </a:pPr>
            <a:r>
              <a:rPr lang="en-US" sz="2000" dirty="0"/>
              <a:t>	Recycling					$    1,422</a:t>
            </a:r>
          </a:p>
          <a:p>
            <a:pPr marL="109537" indent="0" eaLnBrk="1" hangingPunct="1">
              <a:buClr>
                <a:srgbClr val="EB641B"/>
              </a:buClr>
              <a:buNone/>
            </a:pPr>
            <a:r>
              <a:rPr lang="en-US" sz="2000" dirty="0"/>
              <a:t>	- Increase in salaries, FICA/Medicare, hauling services, and portable 	toilet rental.</a:t>
            </a:r>
          </a:p>
          <a:p>
            <a:pPr marL="109537" indent="0" eaLnBrk="1" hangingPunct="1">
              <a:buClr>
                <a:srgbClr val="EB641B"/>
              </a:buClr>
              <a:buNone/>
            </a:pPr>
            <a:endParaRPr lang="en-US" sz="2000" dirty="0"/>
          </a:p>
        </p:txBody>
      </p:sp>
    </p:spTree>
    <p:extLst>
      <p:ext uri="{BB962C8B-B14F-4D97-AF65-F5344CB8AC3E}">
        <p14:creationId xmlns:p14="http://schemas.microsoft.com/office/powerpoint/2010/main" val="275272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5324535"/>
          </a:xfrm>
          <a:prstGeom prst="rect">
            <a:avLst/>
          </a:prstGeom>
        </p:spPr>
        <p:txBody>
          <a:bodyPr wrap="square">
            <a:spAutoFit/>
          </a:bodyPr>
          <a:lstStyle/>
          <a:p>
            <a:pPr marL="109537" indent="0" eaLnBrk="1" hangingPunct="1">
              <a:buClr>
                <a:srgbClr val="EB641B"/>
              </a:buClr>
              <a:buNone/>
            </a:pPr>
            <a:r>
              <a:rPr lang="en-US" sz="2000" b="1" dirty="0"/>
              <a:t>	</a:t>
            </a:r>
            <a:r>
              <a:rPr lang="en-US" sz="2000" dirty="0"/>
              <a:t>Mosquito Control				$ (1,350)</a:t>
            </a:r>
          </a:p>
          <a:p>
            <a:pPr marL="109537" indent="0" eaLnBrk="1" hangingPunct="1">
              <a:buClr>
                <a:srgbClr val="EB641B"/>
              </a:buClr>
              <a:buNone/>
            </a:pPr>
            <a:r>
              <a:rPr lang="en-US" sz="2000" dirty="0"/>
              <a:t>	- Reduction consistent with historical spending.</a:t>
            </a:r>
          </a:p>
          <a:p>
            <a:pPr marL="109537" indent="0" eaLnBrk="1" hangingPunct="1">
              <a:buClr>
                <a:srgbClr val="EB641B"/>
              </a:buClr>
              <a:buNone/>
            </a:pPr>
            <a:endParaRPr lang="en-US" sz="2000" dirty="0"/>
          </a:p>
          <a:p>
            <a:pPr marL="109537" indent="0" eaLnBrk="1" hangingPunct="1">
              <a:buClr>
                <a:srgbClr val="EB641B"/>
              </a:buClr>
              <a:buNone/>
            </a:pPr>
            <a:r>
              <a:rPr lang="en-US" sz="2000" dirty="0"/>
              <a:t>	Parks and Recreation				$   1,051</a:t>
            </a:r>
          </a:p>
          <a:p>
            <a:pPr marL="109537" indent="0" eaLnBrk="1" hangingPunct="1">
              <a:buClr>
                <a:srgbClr val="EB641B"/>
              </a:buClr>
              <a:buNone/>
            </a:pPr>
            <a:r>
              <a:rPr lang="en-US" sz="2000" dirty="0"/>
              <a:t>	- Increase in salaries, FICA/Medicare, and retirement contributions, 	partially offset by a reduction in advertising, training &amp; education, 	Dearborn Park maintenance, and senior activities.</a:t>
            </a:r>
          </a:p>
          <a:p>
            <a:pPr marL="109537" indent="0" eaLnBrk="1" hangingPunct="1">
              <a:buClr>
                <a:srgbClr val="EB641B"/>
              </a:buClr>
              <a:buNone/>
            </a:pPr>
            <a:endParaRPr lang="en-US" sz="2000" dirty="0"/>
          </a:p>
          <a:p>
            <a:pPr marL="109537" indent="0" eaLnBrk="1" hangingPunct="1">
              <a:buClr>
                <a:srgbClr val="EB641B"/>
              </a:buClr>
              <a:buNone/>
            </a:pPr>
            <a:r>
              <a:rPr lang="en-US" sz="2000" dirty="0"/>
              <a:t>	North Hampton Public Library			$(24,215)</a:t>
            </a:r>
          </a:p>
          <a:p>
            <a:pPr marL="109537" indent="0" eaLnBrk="1" hangingPunct="1">
              <a:buClr>
                <a:srgbClr val="EB641B"/>
              </a:buClr>
              <a:buNone/>
            </a:pPr>
            <a:r>
              <a:rPr lang="en-US" sz="2000" dirty="0"/>
              <a:t>	- Reduction in salaries, FICA/Medicare, retirement contributions, and 	health insurance, partially offset by an increase in programs, operations 	&amp; supplies, utilities, maintenance, and media.</a:t>
            </a:r>
          </a:p>
          <a:p>
            <a:pPr marL="109537" indent="0" eaLnBrk="1" hangingPunct="1">
              <a:buClr>
                <a:srgbClr val="EB641B"/>
              </a:buClr>
              <a:buNone/>
            </a:pPr>
            <a:endParaRPr lang="en-US" sz="2000" dirty="0"/>
          </a:p>
          <a:p>
            <a:pPr marL="109537" indent="0" eaLnBrk="1" hangingPunct="1">
              <a:buClr>
                <a:srgbClr val="EB641B"/>
              </a:buClr>
              <a:buNone/>
            </a:pPr>
            <a:r>
              <a:rPr lang="en-US" sz="2000" dirty="0"/>
              <a:t>	Patriotic Purposes				$ (1,000)</a:t>
            </a:r>
          </a:p>
          <a:p>
            <a:pPr marL="109537" indent="0" eaLnBrk="1" hangingPunct="1">
              <a:buClr>
                <a:srgbClr val="EB641B"/>
              </a:buClr>
              <a:buNone/>
            </a:pPr>
            <a:r>
              <a:rPr lang="en-US" sz="2000" dirty="0"/>
              <a:t>	- Reduction consistent with prior year spending.</a:t>
            </a:r>
          </a:p>
          <a:p>
            <a:pPr marL="109537" indent="0" eaLnBrk="1" hangingPunct="1">
              <a:buClr>
                <a:srgbClr val="EB641B"/>
              </a:buClr>
              <a:buNone/>
            </a:pPr>
            <a:r>
              <a:rPr lang="en-US" sz="2000" dirty="0"/>
              <a:t>		</a:t>
            </a:r>
          </a:p>
          <a:p>
            <a:pPr marL="109537" indent="0" eaLnBrk="1" hangingPunct="1">
              <a:buClr>
                <a:srgbClr val="EB641B"/>
              </a:buClr>
              <a:buNone/>
            </a:pPr>
            <a:r>
              <a:rPr lang="en-US" sz="2000" dirty="0"/>
              <a:t>		</a:t>
            </a:r>
          </a:p>
        </p:txBody>
      </p:sp>
    </p:spTree>
    <p:extLst>
      <p:ext uri="{BB962C8B-B14F-4D97-AF65-F5344CB8AC3E}">
        <p14:creationId xmlns:p14="http://schemas.microsoft.com/office/powerpoint/2010/main" val="87905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3170099"/>
          </a:xfrm>
          <a:prstGeom prst="rect">
            <a:avLst/>
          </a:prstGeom>
        </p:spPr>
        <p:txBody>
          <a:bodyPr wrap="square">
            <a:spAutoFit/>
          </a:bodyPr>
          <a:lstStyle/>
          <a:p>
            <a:pPr marL="109537" indent="0" eaLnBrk="1" hangingPunct="1">
              <a:buClr>
                <a:srgbClr val="EB641B"/>
              </a:buClr>
              <a:buNone/>
            </a:pPr>
            <a:r>
              <a:rPr lang="en-US" sz="2000" b="1" dirty="0"/>
              <a:t>	</a:t>
            </a:r>
            <a:r>
              <a:rPr lang="en-US" sz="2000" dirty="0"/>
              <a:t>Economic Development Committee		$    (999)</a:t>
            </a:r>
          </a:p>
          <a:p>
            <a:pPr marL="109537" indent="0" eaLnBrk="1" hangingPunct="1">
              <a:buClr>
                <a:srgbClr val="EB641B"/>
              </a:buClr>
              <a:buNone/>
            </a:pPr>
            <a:r>
              <a:rPr lang="en-US" sz="2000" dirty="0"/>
              <a:t>	- Reduction in funding for surveys regarding economic development.</a:t>
            </a:r>
          </a:p>
          <a:p>
            <a:pPr marL="109537" indent="0" eaLnBrk="1" hangingPunct="1">
              <a:buClr>
                <a:srgbClr val="EB641B"/>
              </a:buClr>
              <a:buNone/>
            </a:pPr>
            <a:endParaRPr lang="en-US" sz="2000" dirty="0"/>
          </a:p>
          <a:p>
            <a:pPr marL="109537" indent="0" eaLnBrk="1" hangingPunct="1">
              <a:buClr>
                <a:srgbClr val="EB641B"/>
              </a:buClr>
              <a:buNone/>
            </a:pPr>
            <a:r>
              <a:rPr lang="en-US" sz="2000" dirty="0"/>
              <a:t>	Debt Service - Principal				$ 66,025	</a:t>
            </a:r>
            <a:endParaRPr lang="en-US" sz="2000" b="1" dirty="0"/>
          </a:p>
          <a:p>
            <a:pPr marL="109537" indent="0" eaLnBrk="1" hangingPunct="1">
              <a:buClr>
                <a:srgbClr val="EB641B"/>
              </a:buClr>
              <a:buNone/>
            </a:pPr>
            <a:r>
              <a:rPr lang="en-US" sz="2000" b="1" dirty="0"/>
              <a:t>	</a:t>
            </a:r>
            <a:r>
              <a:rPr lang="en-US" sz="2000" dirty="0"/>
              <a:t>- Scheduled increase in principal debt service.</a:t>
            </a:r>
            <a:endParaRPr lang="en-US" sz="2000" b="1" dirty="0"/>
          </a:p>
          <a:p>
            <a:pPr marL="109537" indent="0" eaLnBrk="1" hangingPunct="1">
              <a:buClr>
                <a:srgbClr val="EB641B"/>
              </a:buClr>
              <a:buNone/>
            </a:pPr>
            <a:endParaRPr lang="en-US" sz="2000" b="1" dirty="0"/>
          </a:p>
          <a:p>
            <a:pPr marL="109537" indent="0" eaLnBrk="1" hangingPunct="1">
              <a:buClr>
                <a:srgbClr val="EB641B"/>
              </a:buClr>
              <a:buNone/>
            </a:pPr>
            <a:r>
              <a:rPr lang="en-US" sz="2000" b="1" dirty="0"/>
              <a:t>	</a:t>
            </a:r>
            <a:r>
              <a:rPr lang="en-US" sz="2000" dirty="0"/>
              <a:t>Debt Service - Interest				</a:t>
            </a:r>
            <a:r>
              <a:rPr lang="en-US" sz="2000" u="sng" dirty="0"/>
              <a:t>$ 63,156</a:t>
            </a:r>
          </a:p>
          <a:p>
            <a:pPr marL="109537" indent="0" eaLnBrk="1" hangingPunct="1">
              <a:buClr>
                <a:srgbClr val="EB641B"/>
              </a:buClr>
              <a:buNone/>
            </a:pPr>
            <a:r>
              <a:rPr lang="en-US" sz="2000" dirty="0"/>
              <a:t>	- Scheduled increase in interest debt service.</a:t>
            </a:r>
          </a:p>
          <a:p>
            <a:pPr marL="109537" indent="0" eaLnBrk="1" hangingPunct="1">
              <a:buClr>
                <a:srgbClr val="EB641B"/>
              </a:buClr>
              <a:buNone/>
            </a:pPr>
            <a:endParaRPr lang="en-US" sz="2000" dirty="0"/>
          </a:p>
          <a:p>
            <a:pPr marL="109537" indent="0" eaLnBrk="1" hangingPunct="1">
              <a:buClr>
                <a:srgbClr val="EB641B"/>
              </a:buClr>
              <a:buNone/>
            </a:pPr>
            <a:r>
              <a:rPr lang="en-US" sz="2000" dirty="0"/>
              <a:t>Total Change in Operating Budget			</a:t>
            </a:r>
            <a:r>
              <a:rPr lang="en-US" sz="2000" u="dbl" dirty="0"/>
              <a:t>$255,891</a:t>
            </a:r>
          </a:p>
        </p:txBody>
      </p:sp>
    </p:spTree>
    <p:extLst>
      <p:ext uri="{BB962C8B-B14F-4D97-AF65-F5344CB8AC3E}">
        <p14:creationId xmlns:p14="http://schemas.microsoft.com/office/powerpoint/2010/main" val="39769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graphicFrame>
        <p:nvGraphicFramePr>
          <p:cNvPr id="6" name="Chart 5"/>
          <p:cNvGraphicFramePr>
            <a:graphicFrameLocks noGrp="1"/>
          </p:cNvGraphicFramePr>
          <p:nvPr>
            <p:extLst>
              <p:ext uri="{D42A27DB-BD31-4B8C-83A1-F6EECF244321}">
                <p14:modId xmlns:p14="http://schemas.microsoft.com/office/powerpoint/2010/main" val="2931635642"/>
              </p:ext>
            </p:extLst>
          </p:nvPr>
        </p:nvGraphicFramePr>
        <p:xfrm>
          <a:off x="0" y="1524000"/>
          <a:ext cx="9143999" cy="5053012"/>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4234CC07-3B0B-4FCB-9CB1-4B85E60D5EC4}"/>
              </a:ext>
            </a:extLst>
          </p:cNvPr>
          <p:cNvPicPr>
            <a:picLocks noChangeAspect="1"/>
          </p:cNvPicPr>
          <p:nvPr/>
        </p:nvPicPr>
        <p:blipFill>
          <a:blip r:embed="rId3"/>
          <a:stretch>
            <a:fillRect/>
          </a:stretch>
        </p:blipFill>
        <p:spPr>
          <a:xfrm>
            <a:off x="709848" y="1700337"/>
            <a:ext cx="7724301" cy="5157663"/>
          </a:xfrm>
          <a:prstGeom prst="rect">
            <a:avLst/>
          </a:prstGeom>
        </p:spPr>
      </p:pic>
    </p:spTree>
    <p:extLst>
      <p:ext uri="{BB962C8B-B14F-4D97-AF65-F5344CB8AC3E}">
        <p14:creationId xmlns:p14="http://schemas.microsoft.com/office/powerpoint/2010/main" val="22170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Six:</a:t>
            </a:r>
            <a:br>
              <a:rPr lang="en-US" sz="3200" dirty="0">
                <a:latin typeface="Arial" charset="0"/>
                <a:cs typeface="Arial" charset="0"/>
              </a:rPr>
            </a:br>
            <a:r>
              <a:rPr lang="en-US" sz="2200" dirty="0">
                <a:latin typeface="Arial" charset="0"/>
                <a:cs typeface="Arial" charset="0"/>
              </a:rPr>
              <a:t>Proposed Fire Department Collective Bargaining Agreement</a:t>
            </a:r>
            <a:endParaRPr lang="en-US" sz="2200" dirty="0"/>
          </a:p>
        </p:txBody>
      </p:sp>
      <p:sp>
        <p:nvSpPr>
          <p:cNvPr id="3" name="Rectangle 2"/>
          <p:cNvSpPr/>
          <p:nvPr/>
        </p:nvSpPr>
        <p:spPr>
          <a:xfrm>
            <a:off x="0" y="1600200"/>
            <a:ext cx="9144000" cy="5324535"/>
          </a:xfrm>
          <a:prstGeom prst="rect">
            <a:avLst/>
          </a:prstGeom>
        </p:spPr>
        <p:txBody>
          <a:bodyPr wrap="square">
            <a:spAutoFit/>
          </a:bodyPr>
          <a:lstStyle/>
          <a:p>
            <a:r>
              <a:rPr lang="en-US" sz="1700" dirty="0"/>
              <a:t>To see if the Town will vote to approve the cost items included in a three-year collective bargaining agreement reached between the Select Board and the International Fire Fighters Association Local 3211 which calls for the following increases in salaries, fringe and other cost items at the current staffing level:</a:t>
            </a:r>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r>
              <a:rPr lang="en-US" sz="1700" dirty="0"/>
              <a:t>And further, to see if the Town will vote to raise and appropriate through taxation the sum of Twenty-four Thousand Two Hundred Forty-three Dollars ($24,243) for Fiscal Year 2022?  Said sum representing the additional costs attributable to the increase in salaries, fringe and other cost items required in year one of the new agreement over those that would be paid at current staffing levels under the existing agreement.</a:t>
            </a:r>
          </a:p>
          <a:p>
            <a:endParaRPr lang="en-US" sz="1700" dirty="0"/>
          </a:p>
          <a:p>
            <a:r>
              <a:rPr lang="en-US" sz="1700" dirty="0"/>
              <a:t>Majority Ballot Vote required</a:t>
            </a:r>
          </a:p>
          <a:p>
            <a:r>
              <a:rPr lang="en-US" sz="1700" dirty="0"/>
              <a:t>Recommended by the Select Board: 3-0</a:t>
            </a:r>
          </a:p>
          <a:p>
            <a:r>
              <a:rPr lang="en-US" sz="1700" dirty="0"/>
              <a:t>Recommended by the Budget Committee: 6-0</a:t>
            </a:r>
          </a:p>
        </p:txBody>
      </p:sp>
      <p:graphicFrame>
        <p:nvGraphicFramePr>
          <p:cNvPr id="12" name="Table 11">
            <a:extLst>
              <a:ext uri="{FF2B5EF4-FFF2-40B4-BE49-F238E27FC236}">
                <a16:creationId xmlns:a16="http://schemas.microsoft.com/office/drawing/2014/main" id="{50C19FAD-9E3B-4733-9C0C-04A5474F180A}"/>
              </a:ext>
            </a:extLst>
          </p:cNvPr>
          <p:cNvGraphicFramePr>
            <a:graphicFrameLocks noGrp="1"/>
          </p:cNvGraphicFramePr>
          <p:nvPr>
            <p:extLst>
              <p:ext uri="{D42A27DB-BD31-4B8C-83A1-F6EECF244321}">
                <p14:modId xmlns:p14="http://schemas.microsoft.com/office/powerpoint/2010/main" val="2176989415"/>
              </p:ext>
            </p:extLst>
          </p:nvPr>
        </p:nvGraphicFramePr>
        <p:xfrm>
          <a:off x="1409700" y="2819400"/>
          <a:ext cx="6324600" cy="1600200"/>
        </p:xfrm>
        <a:graphic>
          <a:graphicData uri="http://schemas.openxmlformats.org/drawingml/2006/table">
            <a:tbl>
              <a:tblPr firstRow="1" firstCol="1" bandRow="1"/>
              <a:tblGrid>
                <a:gridCol w="2124660">
                  <a:extLst>
                    <a:ext uri="{9D8B030D-6E8A-4147-A177-3AD203B41FA5}">
                      <a16:colId xmlns:a16="http://schemas.microsoft.com/office/drawing/2014/main" val="305367336"/>
                    </a:ext>
                  </a:extLst>
                </a:gridCol>
                <a:gridCol w="1956229">
                  <a:extLst>
                    <a:ext uri="{9D8B030D-6E8A-4147-A177-3AD203B41FA5}">
                      <a16:colId xmlns:a16="http://schemas.microsoft.com/office/drawing/2014/main" val="1365458924"/>
                    </a:ext>
                  </a:extLst>
                </a:gridCol>
                <a:gridCol w="2243711">
                  <a:extLst>
                    <a:ext uri="{9D8B030D-6E8A-4147-A177-3AD203B41FA5}">
                      <a16:colId xmlns:a16="http://schemas.microsoft.com/office/drawing/2014/main" val="1767919932"/>
                    </a:ext>
                  </a:extLst>
                </a:gridCol>
              </a:tblGrid>
              <a:tr h="266700">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Fiscal Year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Total of Cost Items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Estimated Increase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615838"/>
                  </a:ext>
                </a:extLst>
              </a:tr>
              <a:tr h="266700">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793059"/>
                  </a:ext>
                </a:extLst>
              </a:tr>
              <a:tr h="266700">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2022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$1,456,727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$24,243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627651"/>
                  </a:ext>
                </a:extLst>
              </a:tr>
              <a:tr h="266700">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2023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$1,515,627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$3,103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068743"/>
                  </a:ext>
                </a:extLst>
              </a:tr>
              <a:tr h="266700">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2024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$1,607,419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$4,380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530313"/>
                  </a:ext>
                </a:extLst>
              </a:tr>
              <a:tr h="266700">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933915"/>
                  </a:ext>
                </a:extLst>
              </a:tr>
            </a:tbl>
          </a:graphicData>
        </a:graphic>
      </p:graphicFrame>
    </p:spTree>
    <p:extLst>
      <p:ext uri="{BB962C8B-B14F-4D97-AF65-F5344CB8AC3E}">
        <p14:creationId xmlns:p14="http://schemas.microsoft.com/office/powerpoint/2010/main" val="129505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Seven:</a:t>
            </a:r>
            <a:br>
              <a:rPr lang="en-US" sz="3200" dirty="0">
                <a:latin typeface="Arial" charset="0"/>
                <a:cs typeface="Arial" charset="0"/>
              </a:rPr>
            </a:br>
            <a:r>
              <a:rPr lang="en-US" sz="2200" dirty="0">
                <a:latin typeface="Arial" charset="0"/>
                <a:cs typeface="Arial" charset="0"/>
              </a:rPr>
              <a:t>Lease Purchase of DPW Medium Duty Truck</a:t>
            </a:r>
            <a:endParaRPr lang="en-US" sz="2200" dirty="0"/>
          </a:p>
        </p:txBody>
      </p:sp>
      <p:sp>
        <p:nvSpPr>
          <p:cNvPr id="4" name="Rectangle 3"/>
          <p:cNvSpPr/>
          <p:nvPr/>
        </p:nvSpPr>
        <p:spPr>
          <a:xfrm>
            <a:off x="2822" y="1600200"/>
            <a:ext cx="9144000" cy="3785652"/>
          </a:xfrm>
          <a:prstGeom prst="rect">
            <a:avLst/>
          </a:prstGeom>
        </p:spPr>
        <p:txBody>
          <a:bodyPr wrap="square">
            <a:spAutoFit/>
          </a:bodyPr>
          <a:lstStyle/>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To see if the Town will vote to authorize the Select Board to enter into a five-year lease/purchase agreement in the amount of Ninety Thousand Dollars ($90,000) for the purpose of leasing and equipping a medium duty truck for the Department of Public Works; and to raise and appropriate through taxation the sum of Eighteen Thousand Dollars ($18,000) for the first year’s payment on said lease. This lease agreement contains a fiscal funding (escape) clause.</a:t>
            </a:r>
            <a:r>
              <a:rPr lang="en-US" sz="2000" dirty="0">
                <a:effectLst/>
                <a:latin typeface="Arial" panose="020B0604020202020204" pitchFamily="34" charset="0"/>
                <a:ea typeface="Times New Roman" panose="02020603050405020304" pitchFamily="18" charset="0"/>
              </a:rPr>
              <a:t> This item has been identified in the approved Capital Improvements Plan.</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Select Board: 3-0</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Budget Committee: 4-3</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96524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Eight:</a:t>
            </a:r>
            <a:br>
              <a:rPr lang="en-US" sz="3200" dirty="0">
                <a:latin typeface="Arial" charset="0"/>
                <a:cs typeface="Arial" charset="0"/>
              </a:rPr>
            </a:br>
            <a:r>
              <a:rPr lang="en-US" sz="2200" dirty="0">
                <a:latin typeface="Arial" charset="0"/>
                <a:cs typeface="Arial" charset="0"/>
              </a:rPr>
              <a:t>Purchase of an Automated Fingerprint Scanner</a:t>
            </a:r>
            <a:endParaRPr lang="en-US" sz="2200" dirty="0"/>
          </a:p>
        </p:txBody>
      </p:sp>
      <p:sp>
        <p:nvSpPr>
          <p:cNvPr id="3" name="Rectangle 2"/>
          <p:cNvSpPr/>
          <p:nvPr/>
        </p:nvSpPr>
        <p:spPr>
          <a:xfrm>
            <a:off x="0" y="1600200"/>
            <a:ext cx="9144000" cy="3477875"/>
          </a:xfrm>
          <a:prstGeom prst="rect">
            <a:avLst/>
          </a:prstGeom>
        </p:spPr>
        <p:txBody>
          <a:bodyPr wrap="square">
            <a:spAutoFit/>
          </a:bodyPr>
          <a:lstStyle/>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To see if the Town will vote to raise and appropriate through taxation the sum of Fifteen Thousand Dollars ($15,000) for the purchase of an automated fingerprint scanner.  The Police Department has an antiquated fingerprinting system and the automated scanner will eliminate the labor-intensive work, prevent mix-ups and allow touchless printing.  This item has been identified in the approved Capital Improvements Plan.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Select Board: 3-0</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Budget Committee: 7-0</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7760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pPr algn="ctr" eaLnBrk="1" fontAlgn="auto" hangingPunct="1">
              <a:spcAft>
                <a:spcPts val="0"/>
              </a:spcAft>
              <a:defRPr/>
            </a:pPr>
            <a:r>
              <a:rPr lang="en-US" sz="3200" dirty="0"/>
              <a:t>Article One:</a:t>
            </a:r>
            <a:br>
              <a:rPr lang="en-US" sz="3200" dirty="0"/>
            </a:br>
            <a:r>
              <a:rPr lang="en-US" sz="2200" dirty="0"/>
              <a:t>Election of Officers</a:t>
            </a:r>
          </a:p>
        </p:txBody>
      </p:sp>
      <p:sp>
        <p:nvSpPr>
          <p:cNvPr id="3" name="Content Placeholder 2"/>
          <p:cNvSpPr>
            <a:spLocks noGrp="1"/>
          </p:cNvSpPr>
          <p:nvPr>
            <p:ph sz="quarter" idx="1"/>
          </p:nvPr>
        </p:nvSpPr>
        <p:spPr>
          <a:xfrm>
            <a:off x="0" y="1600200"/>
            <a:ext cx="8766175" cy="4495800"/>
          </a:xfrm>
        </p:spPr>
        <p:txBody>
          <a:bodyPr>
            <a:normAutofit/>
          </a:bodyPr>
          <a:lstStyle/>
          <a:p>
            <a:pPr marL="0" indent="0">
              <a:buNone/>
            </a:pPr>
            <a:r>
              <a:rPr lang="x-none" sz="2200" dirty="0"/>
              <a:t>To choose the following officers for the coming year:</a:t>
            </a:r>
            <a:endParaRPr lang="en-US" sz="2200" dirty="0"/>
          </a:p>
          <a:p>
            <a:pPr marL="0" indent="0">
              <a:buNone/>
            </a:pPr>
            <a:endParaRPr lang="en-US" sz="2200" dirty="0"/>
          </a:p>
          <a:p>
            <a:pPr lvl="4"/>
            <a:r>
              <a:rPr lang="en-US" sz="2200" dirty="0"/>
              <a:t>1 Select Board Member, 3 year term;</a:t>
            </a:r>
          </a:p>
          <a:p>
            <a:pPr lvl="4"/>
            <a:r>
              <a:rPr lang="en-US" sz="2200" dirty="0"/>
              <a:t>1 Town Treasurer, 1 year term;</a:t>
            </a:r>
          </a:p>
          <a:p>
            <a:pPr lvl="4"/>
            <a:r>
              <a:rPr lang="en-US" sz="2200" dirty="0"/>
              <a:t>1 Library Trustee, 3 year term;</a:t>
            </a:r>
          </a:p>
          <a:p>
            <a:pPr lvl="4"/>
            <a:r>
              <a:rPr lang="en-US" sz="2200" dirty="0"/>
              <a:t>2 Budget Committee Members, 3 year terms each;</a:t>
            </a:r>
          </a:p>
          <a:p>
            <a:pPr lvl="4"/>
            <a:r>
              <a:rPr lang="en-US" sz="2200" dirty="0"/>
              <a:t>1 Trustee of the Cemeteries, 3 year term;</a:t>
            </a:r>
          </a:p>
          <a:p>
            <a:pPr lvl="4"/>
            <a:r>
              <a:rPr lang="en-US" sz="2200" dirty="0"/>
              <a:t>2 Planning Board Members, 3 year terms each;</a:t>
            </a:r>
          </a:p>
          <a:p>
            <a:pPr lvl="4"/>
            <a:r>
              <a:rPr lang="en-US" sz="2200" dirty="0"/>
              <a:t>2 Water Commissioners, 3 year terms each;</a:t>
            </a:r>
          </a:p>
          <a:p>
            <a:pPr lvl="4"/>
            <a:r>
              <a:rPr lang="en-US" sz="2200" dirty="0"/>
              <a:t>1 Zoning Board Member, 3 year term;</a:t>
            </a:r>
          </a:p>
          <a:p>
            <a:pPr lvl="4"/>
            <a:r>
              <a:rPr lang="en-US" sz="2200" dirty="0"/>
              <a:t>1 Trustee of the Trust Funds, 3 year term;</a:t>
            </a:r>
          </a:p>
          <a:p>
            <a:pPr marL="0" indent="0">
              <a:buNone/>
            </a:pP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Nine:</a:t>
            </a:r>
            <a:br>
              <a:rPr lang="en-US" sz="3200" dirty="0">
                <a:latin typeface="Arial" charset="0"/>
                <a:cs typeface="Arial" charset="0"/>
              </a:rPr>
            </a:br>
            <a:r>
              <a:rPr lang="en-US" sz="2200" dirty="0">
                <a:latin typeface="Arial" charset="0"/>
                <a:cs typeface="Arial" charset="0"/>
              </a:rPr>
              <a:t>Road Resurfacing</a:t>
            </a:r>
            <a:endParaRPr lang="en-US" sz="2200" dirty="0"/>
          </a:p>
        </p:txBody>
      </p:sp>
      <p:sp>
        <p:nvSpPr>
          <p:cNvPr id="4" name="Rectangle 3"/>
          <p:cNvSpPr/>
          <p:nvPr/>
        </p:nvSpPr>
        <p:spPr>
          <a:xfrm>
            <a:off x="0" y="1582341"/>
            <a:ext cx="9144000" cy="3785652"/>
          </a:xfrm>
          <a:prstGeom prst="rect">
            <a:avLst/>
          </a:prstGeom>
        </p:spPr>
        <p:txBody>
          <a:bodyPr wrap="square">
            <a:spAutoFit/>
          </a:bodyPr>
          <a:lstStyle/>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To see if the Town will vote to raise and appropriate the sum of Two Hundred Forty Thousand Dollars ($240,000) for the purpose of resurfacing and reconstructing approximately 3 miles of road, by withdrawing Thirty Thousand Dollars ($30,000) from the previously established Municipal Transportation Improvement Capital Reserve Fund created for this purpose, and raising through taxation Two Hundred Ten Thousand Dollars ($210,000)?  This item has been identified in the approved Capital Improvements Plan.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Select Board: 3-0</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Budget Committee: 7-0</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852856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Ten:</a:t>
            </a:r>
            <a:br>
              <a:rPr lang="en-US" sz="3200" dirty="0">
                <a:latin typeface="Arial" charset="0"/>
                <a:cs typeface="Arial" charset="0"/>
              </a:rPr>
            </a:br>
            <a:r>
              <a:rPr lang="en-US" sz="2200" dirty="0">
                <a:latin typeface="Arial" charset="0"/>
                <a:cs typeface="Arial" charset="0"/>
              </a:rPr>
              <a:t>Paving at Recycling Center</a:t>
            </a:r>
            <a:endParaRPr lang="en-US" sz="2200" dirty="0"/>
          </a:p>
        </p:txBody>
      </p:sp>
      <p:sp>
        <p:nvSpPr>
          <p:cNvPr id="3" name="Rectangle 2"/>
          <p:cNvSpPr/>
          <p:nvPr/>
        </p:nvSpPr>
        <p:spPr>
          <a:xfrm>
            <a:off x="0" y="1600200"/>
            <a:ext cx="9144000" cy="2862322"/>
          </a:xfrm>
          <a:prstGeom prst="rect">
            <a:avLst/>
          </a:prstGeom>
        </p:spPr>
        <p:txBody>
          <a:bodyPr wrap="square">
            <a:spAutoFit/>
          </a:bodyPr>
          <a:lstStyle/>
          <a:p>
            <a:r>
              <a:rPr lang="en-US" sz="2000" dirty="0">
                <a:effectLst/>
                <a:latin typeface="Arial" panose="020B0604020202020204" pitchFamily="34" charset="0"/>
                <a:ea typeface="Times New Roman" panose="02020603050405020304" pitchFamily="18" charset="0"/>
              </a:rPr>
              <a:t>To see if the Town will vote to raise and appropriate through taxation the sum of Thirty-three Thousand Dollars ($33,000) for the purpose of reconstructing and paving the driveway and material storage areas at the recycling center?  This item has been identified in the approved Capital Improvements Plan.</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Select Board: 3-0</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Budget Committee: 7-0</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1808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Eleven:</a:t>
            </a:r>
            <a:br>
              <a:rPr lang="en-US" sz="3200" dirty="0">
                <a:latin typeface="Arial" charset="0"/>
                <a:cs typeface="Arial" charset="0"/>
              </a:rPr>
            </a:br>
            <a:r>
              <a:rPr lang="en-US" sz="2200" dirty="0">
                <a:latin typeface="Arial" charset="0"/>
                <a:cs typeface="Arial" charset="0"/>
              </a:rPr>
              <a:t>Contribution to the Earned Time Settlement Capital Reserve Fund</a:t>
            </a:r>
            <a:endParaRPr lang="en-US" sz="2200" dirty="0"/>
          </a:p>
        </p:txBody>
      </p:sp>
      <p:sp>
        <p:nvSpPr>
          <p:cNvPr id="4" name="Rectangle 3"/>
          <p:cNvSpPr/>
          <p:nvPr/>
        </p:nvSpPr>
        <p:spPr>
          <a:xfrm>
            <a:off x="16933" y="1600200"/>
            <a:ext cx="9144000" cy="4093428"/>
          </a:xfrm>
          <a:prstGeom prst="rect">
            <a:avLst/>
          </a:prstGeom>
        </p:spPr>
        <p:txBody>
          <a:bodyPr wrap="square">
            <a:spAutoFit/>
          </a:bodyPr>
          <a:lstStyle/>
          <a:p>
            <a:r>
              <a:rPr lang="en-US" sz="2000" dirty="0">
                <a:effectLst/>
                <a:latin typeface="Arial" panose="020B0604020202020204" pitchFamily="34" charset="0"/>
                <a:ea typeface="Times New Roman" panose="02020603050405020304" pitchFamily="18" charset="0"/>
              </a:rPr>
              <a:t>To see if the Town will vote to raise and appropriate through taxation the sum of Twenty Thousand Dollars ($20,000) for deposit into the Earned Time Settlement Capital Reserve Fund? The purpose of this fund is to buy out employees earned time during anytime of the life of their career and limit the Town’s unfunded accrued leave liability. The total estimated liability for unfunded accrued leave is $319,510 of which $87,368 is anticipated to be payable prior to July 1, 2022.  The balance in the Fund, as of December 31, 2020, is $92,044.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Select Board: 3-0</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Budget Committee: 7-0</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62451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Twelve:</a:t>
            </a:r>
            <a:br>
              <a:rPr lang="en-US" sz="3200" dirty="0">
                <a:latin typeface="Arial" charset="0"/>
                <a:cs typeface="Arial" charset="0"/>
              </a:rPr>
            </a:br>
            <a:r>
              <a:rPr lang="en-US" sz="2200" dirty="0">
                <a:latin typeface="Arial" charset="0"/>
                <a:cs typeface="Arial" charset="0"/>
              </a:rPr>
              <a:t>Contribution to the Coakley Landfill Capital Reserve Fund</a:t>
            </a:r>
            <a:endParaRPr lang="en-US" sz="2200" dirty="0"/>
          </a:p>
        </p:txBody>
      </p:sp>
      <p:sp>
        <p:nvSpPr>
          <p:cNvPr id="3" name="Rectangle 2"/>
          <p:cNvSpPr/>
          <p:nvPr/>
        </p:nvSpPr>
        <p:spPr>
          <a:xfrm>
            <a:off x="25400" y="1600200"/>
            <a:ext cx="9144000" cy="3170099"/>
          </a:xfrm>
          <a:prstGeom prst="rect">
            <a:avLst/>
          </a:prstGeom>
        </p:spPr>
        <p:txBody>
          <a:bodyPr wrap="square">
            <a:spAutoFit/>
          </a:bodyPr>
          <a:lstStyle/>
          <a:p>
            <a:r>
              <a:rPr lang="en-US" sz="2000" dirty="0">
                <a:effectLst/>
                <a:latin typeface="Arial" panose="020B0604020202020204" pitchFamily="34" charset="0"/>
                <a:ea typeface="Times New Roman" panose="02020603050405020304" pitchFamily="18" charset="0"/>
              </a:rPr>
              <a:t>To see if the Town will vote to raise and appropriate through taxation the sum of Seventy-five Thousand Dollars ($75,000) for deposit into the Coakley Landfill Capital Reserve Fund? The purpose of this fund is to account for any expenses incurred by the Town under the Superfund Cleanup Program.  The balance in the Fund, as of December 31, 2020, is $154,479.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Select Board: 3-0</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Budget Committee: 7-0</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056659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Thirteen:</a:t>
            </a:r>
            <a:br>
              <a:rPr lang="en-US" sz="3200" dirty="0">
                <a:latin typeface="Arial" charset="0"/>
                <a:cs typeface="Arial" charset="0"/>
              </a:rPr>
            </a:br>
            <a:r>
              <a:rPr lang="en-US" sz="2200" dirty="0">
                <a:latin typeface="Arial" charset="0"/>
                <a:cs typeface="Arial" charset="0"/>
              </a:rPr>
              <a:t>Establish Town Land Environmental Remediation Capital Reserve Fund</a:t>
            </a:r>
            <a:endParaRPr lang="en-US" sz="2200" dirty="0"/>
          </a:p>
        </p:txBody>
      </p:sp>
      <p:sp>
        <p:nvSpPr>
          <p:cNvPr id="4" name="Rectangle 3"/>
          <p:cNvSpPr/>
          <p:nvPr/>
        </p:nvSpPr>
        <p:spPr>
          <a:xfrm>
            <a:off x="0" y="1600200"/>
            <a:ext cx="9144000" cy="3477875"/>
          </a:xfrm>
          <a:prstGeom prst="rect">
            <a:avLst/>
          </a:prstGeom>
        </p:spPr>
        <p:txBody>
          <a:bodyPr wrap="square">
            <a:spAutoFit/>
          </a:bodyPr>
          <a:lstStyle/>
          <a:p>
            <a:r>
              <a:rPr lang="en-US" sz="2000" dirty="0">
                <a:effectLst/>
                <a:latin typeface="Arial" panose="020B0604020202020204" pitchFamily="34" charset="0"/>
                <a:ea typeface="Times New Roman" panose="02020603050405020304" pitchFamily="18" charset="0"/>
              </a:rPr>
              <a:t>To see if the Town will vote to establish a Capital Reserve Fund under the provisions of RSA 35:1 for the purpose of environmental remediation to Town owned land and costs related thereto, and to raise and appropriate through taxation the sum of Thirty-four Thousand Five Hundred Dollars ($34,500) for deposit into the Fund, and to name the Select Board as agents to expend from the Fund?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Select Board: 3-0</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Budget Committee: 7-0</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529213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sz="3200" dirty="0">
                <a:latin typeface="Arial" charset="0"/>
                <a:cs typeface="Arial" charset="0"/>
              </a:rPr>
              <a:t>Article Fourteen:</a:t>
            </a:r>
            <a:br>
              <a:rPr lang="en-US" sz="3200" dirty="0">
                <a:latin typeface="Arial" charset="0"/>
                <a:cs typeface="Arial" charset="0"/>
              </a:rPr>
            </a:br>
            <a:r>
              <a:rPr lang="en-US" sz="2200" dirty="0">
                <a:latin typeface="Arial" charset="0"/>
                <a:cs typeface="Arial" charset="0"/>
              </a:rPr>
              <a:t>Any Other Business </a:t>
            </a:r>
            <a:endParaRPr lang="en-US" sz="2200" dirty="0"/>
          </a:p>
        </p:txBody>
      </p:sp>
      <p:sp>
        <p:nvSpPr>
          <p:cNvPr id="4" name="Rectangle 3"/>
          <p:cNvSpPr/>
          <p:nvPr/>
        </p:nvSpPr>
        <p:spPr>
          <a:xfrm>
            <a:off x="0" y="1600200"/>
            <a:ext cx="9144000" cy="1015663"/>
          </a:xfrm>
          <a:prstGeom prst="rect">
            <a:avLst/>
          </a:prstGeom>
        </p:spPr>
        <p:txBody>
          <a:bodyPr wrap="square">
            <a:spAutoFit/>
          </a:bodyPr>
          <a:lstStyle/>
          <a:p>
            <a:r>
              <a:rPr lang="en-US" sz="2000" dirty="0">
                <a:effectLst/>
                <a:latin typeface="Arial" panose="020B0604020202020204" pitchFamily="34" charset="0"/>
                <a:ea typeface="Times New Roman" panose="02020603050405020304" pitchFamily="18" charset="0"/>
              </a:rPr>
              <a:t>To see if the Town will </a:t>
            </a:r>
            <a:r>
              <a:rPr lang="en-US" sz="2000" dirty="0">
                <a:latin typeface="Arial" panose="020B0604020202020204" pitchFamily="34" charset="0"/>
                <a:ea typeface="Times New Roman" panose="02020603050405020304" pitchFamily="18" charset="0"/>
              </a:rPr>
              <a:t>transact any other business that may legally come before the Meeting.</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6943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0" y="2057400"/>
            <a:ext cx="9144000" cy="3733800"/>
          </a:xfrm>
        </p:spPr>
        <p:txBody>
          <a:bodyPr/>
          <a:lstStyle/>
          <a:p>
            <a:pPr algn="ctr" eaLnBrk="1" hangingPunct="1">
              <a:buFont typeface="Arial" charset="0"/>
              <a:buNone/>
            </a:pPr>
            <a:r>
              <a:rPr lang="en-US" sz="3200" b="1" dirty="0">
                <a:latin typeface="Arial" charset="0"/>
                <a:cs typeface="Arial" charset="0"/>
              </a:rPr>
              <a:t>Town Voting Day</a:t>
            </a:r>
          </a:p>
          <a:p>
            <a:pPr algn="ctr" eaLnBrk="1" hangingPunct="1">
              <a:buFont typeface="Arial" charset="0"/>
              <a:buNone/>
            </a:pPr>
            <a:r>
              <a:rPr lang="en-US" sz="3200" b="1" dirty="0">
                <a:latin typeface="Arial" charset="0"/>
                <a:cs typeface="Arial" charset="0"/>
              </a:rPr>
              <a:t>Tuesday </a:t>
            </a:r>
          </a:p>
          <a:p>
            <a:pPr algn="ctr" eaLnBrk="1" hangingPunct="1">
              <a:buFont typeface="Arial" charset="0"/>
              <a:buNone/>
            </a:pPr>
            <a:r>
              <a:rPr lang="en-US" sz="3200" b="1" dirty="0">
                <a:latin typeface="Arial" charset="0"/>
                <a:cs typeface="Arial" charset="0"/>
              </a:rPr>
              <a:t>March 9, 2021</a:t>
            </a:r>
          </a:p>
          <a:p>
            <a:pPr algn="ctr" eaLnBrk="1" hangingPunct="1">
              <a:buFont typeface="Arial" charset="0"/>
              <a:buNone/>
            </a:pPr>
            <a:r>
              <a:rPr lang="en-US" sz="3200" b="1" dirty="0">
                <a:latin typeface="Arial" charset="0"/>
                <a:cs typeface="Arial" charset="0"/>
              </a:rPr>
              <a:t>8AM – 7PM </a:t>
            </a:r>
          </a:p>
          <a:p>
            <a:pPr algn="ctr" eaLnBrk="1" hangingPunct="1">
              <a:buFont typeface="Arial" charset="0"/>
              <a:buNone/>
            </a:pPr>
            <a:r>
              <a:rPr lang="en-US" sz="3200" b="1" dirty="0">
                <a:latin typeface="Arial" charset="0"/>
                <a:cs typeface="Arial" charset="0"/>
              </a:rPr>
              <a:t>North Hampton</a:t>
            </a:r>
          </a:p>
          <a:p>
            <a:pPr algn="ctr" eaLnBrk="1" hangingPunct="1">
              <a:buFont typeface="Arial" charset="0"/>
              <a:buNone/>
            </a:pPr>
            <a:r>
              <a:rPr lang="en-US" sz="3200" b="1" dirty="0">
                <a:latin typeface="Arial" charset="0"/>
                <a:cs typeface="Arial" charset="0"/>
              </a:rPr>
              <a:t>School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pPr algn="ctr" eaLnBrk="1" hangingPunct="1"/>
            <a:r>
              <a:rPr lang="en-US" sz="3200" dirty="0">
                <a:solidFill>
                  <a:srgbClr val="353535"/>
                </a:solidFill>
                <a:latin typeface="Arial" charset="0"/>
                <a:cs typeface="Arial" charset="0"/>
              </a:rPr>
              <a:t>Article Two: </a:t>
            </a:r>
            <a:br>
              <a:rPr lang="en-US" sz="2400" dirty="0">
                <a:solidFill>
                  <a:srgbClr val="353535"/>
                </a:solidFill>
                <a:latin typeface="Arial" charset="0"/>
                <a:cs typeface="Arial" charset="0"/>
              </a:rPr>
            </a:br>
            <a:r>
              <a:rPr lang="en-US" sz="2200" dirty="0">
                <a:solidFill>
                  <a:srgbClr val="353535"/>
                </a:solidFill>
                <a:latin typeface="Arial" charset="0"/>
                <a:cs typeface="Arial" charset="0"/>
              </a:rPr>
              <a:t>Amendment to Zoning Ordinance – Yard and Lot Requirements and Accessory Structures</a:t>
            </a:r>
          </a:p>
        </p:txBody>
      </p:sp>
      <p:sp>
        <p:nvSpPr>
          <p:cNvPr id="17410" name="Content Placeholder 2"/>
          <p:cNvSpPr>
            <a:spLocks noGrp="1"/>
          </p:cNvSpPr>
          <p:nvPr>
            <p:ph sz="quarter" idx="1"/>
          </p:nvPr>
        </p:nvSpPr>
        <p:spPr>
          <a:xfrm>
            <a:off x="0" y="1600200"/>
            <a:ext cx="9144000" cy="4495800"/>
          </a:xfrm>
        </p:spPr>
        <p:txBody>
          <a:bodyPr/>
          <a:lstStyle/>
          <a:p>
            <a:pPr marL="0" indent="0">
              <a:buNone/>
            </a:pPr>
            <a:r>
              <a:rPr lang="en-US" sz="2000" dirty="0"/>
              <a:t>Are you in favor of the adoption of Amendment Number 1 to the Zoning Ordinance as proposed by the Planning Board as follows:</a:t>
            </a:r>
          </a:p>
          <a:p>
            <a:pPr marL="0" indent="0">
              <a:buNone/>
            </a:pPr>
            <a:endParaRPr lang="en-US" sz="2000" dirty="0"/>
          </a:p>
          <a:p>
            <a:pPr marL="0" marR="0" indent="0" algn="just">
              <a:spcBef>
                <a:spcPts val="0"/>
              </a:spcBef>
              <a:spcAft>
                <a:spcPts val="0"/>
              </a:spcAft>
              <a:buNone/>
            </a:pPr>
            <a:r>
              <a:rPr lang="en-US" sz="2000" dirty="0">
                <a:effectLst/>
                <a:latin typeface="Arial" panose="020B0604020202020204" pitchFamily="34" charset="0"/>
                <a:ea typeface="Times New Roman" panose="02020603050405020304" pitchFamily="18" charset="0"/>
              </a:rPr>
              <a:t>To amend Section 203.1 Yard and Lot Requirements and Section 301 Accessory Structures. The intent of the proposed amendment is to:</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Arial" panose="020B0604020202020204" pitchFamily="34" charset="0"/>
                <a:ea typeface="Times New Roman" panose="02020603050405020304" pitchFamily="18" charset="0"/>
              </a:rPr>
              <a:t>a. Clarify that relief from size and setback requirements for accessory structures is granted through the issuance of a Conditional Use Permit from the Planning Board, not a variance from the Zoning Board of Adjustment; and</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Arial" panose="020B0604020202020204" pitchFamily="34" charset="0"/>
                <a:ea typeface="Times New Roman" panose="02020603050405020304" pitchFamily="18" charset="0"/>
              </a:rPr>
              <a:t>b. Add required front setback distance for accessory structures.</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Arial" panose="020B0604020202020204" pitchFamily="34" charset="0"/>
                <a:ea typeface="Times New Roman" panose="02020603050405020304" pitchFamily="18" charset="0"/>
              </a:rPr>
              <a:t>Majority Ballot Vote Required.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Arial" panose="020B0604020202020204" pitchFamily="34" charset="0"/>
                <a:ea typeface="Times New Roman" panose="02020603050405020304" pitchFamily="18" charset="0"/>
              </a:rPr>
              <a:t>Recommended by the Planning Board:  5-0</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b="1" dirty="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Three:</a:t>
            </a:r>
            <a:br>
              <a:rPr lang="en-US" sz="2400" b="1" dirty="0">
                <a:latin typeface="Arial" charset="0"/>
                <a:cs typeface="Arial" charset="0"/>
              </a:rPr>
            </a:br>
            <a:r>
              <a:rPr lang="en-US" sz="2200" b="1" dirty="0">
                <a:latin typeface="Arial" charset="0"/>
                <a:cs typeface="Arial" charset="0"/>
              </a:rPr>
              <a:t>Amendment to Zoning Ordinance – Aquifer Protection District </a:t>
            </a:r>
          </a:p>
        </p:txBody>
      </p:sp>
      <p:sp>
        <p:nvSpPr>
          <p:cNvPr id="2" name="Rectangle 1"/>
          <p:cNvSpPr/>
          <p:nvPr/>
        </p:nvSpPr>
        <p:spPr>
          <a:xfrm>
            <a:off x="0" y="1582341"/>
            <a:ext cx="9144000" cy="5478423"/>
          </a:xfrm>
          <a:prstGeom prst="rect">
            <a:avLst/>
          </a:prstGeom>
        </p:spPr>
        <p:txBody>
          <a:bodyPr wrap="square">
            <a:spAutoFit/>
          </a:bodyPr>
          <a:lstStyle/>
          <a:p>
            <a:r>
              <a:rPr lang="en-US" sz="1500" dirty="0"/>
              <a:t>Are you in favor of the adoption of Amendment Number 2 to the Zoning Ordinance as proposed by the Planning Board as follows:</a:t>
            </a:r>
          </a:p>
          <a:p>
            <a:endParaRPr lang="en-US" sz="1500" dirty="0"/>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To amend Section 503 Aquifer Protection District Ordinance. The intent of the proposed amendment is to:</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a. Expand the Aquifer Protection District boundaries to include aquifer areas defined by US Geological Survey (USGS) Water Resources Investigations Report for Lower Merrimack and Coastal River Basins, Southeastern New Hampshire and Public Water Supply Wellhead Protection areas;</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b. Provide definitions for public water system and wellhead protection area and include these areas within the Aquifer Protection District; thereby providing increased protection against contamination for these areas;</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c. Allow the Planning Board to determine the need for a hydrogeologic study on a case-by-case basis, as opposed to the current provision requiring a hydrogeologic study for all development proposals within the Aquifer Protection District; and</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d. Require a Conditional Use Permit for an activity that does not comply with the provisions of the aquifer ordinance.</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Majority Ballot Vote Required.</a:t>
            </a:r>
            <a:endParaRPr lang="en-US" sz="1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500" dirty="0">
                <a:effectLst/>
                <a:latin typeface="Arial" panose="020B0604020202020204" pitchFamily="34" charset="0"/>
                <a:ea typeface="Times New Roman" panose="02020603050405020304" pitchFamily="18" charset="0"/>
              </a:rPr>
              <a:t>Recommended by the Planning Board:  6-0</a:t>
            </a:r>
            <a:endParaRPr lang="en-US" sz="1500" dirty="0">
              <a:effectLst/>
              <a:latin typeface="Times New Roman" panose="02020603050405020304" pitchFamily="18" charset="0"/>
              <a:ea typeface="Times New Roman" panose="02020603050405020304" pitchFamily="18" charset="0"/>
            </a:endParaRPr>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Four:</a:t>
            </a:r>
            <a:br>
              <a:rPr lang="en-US" sz="2800" b="1" dirty="0">
                <a:latin typeface="Arial" charset="0"/>
                <a:cs typeface="Arial" charset="0"/>
              </a:rPr>
            </a:br>
            <a:r>
              <a:rPr lang="en-US" sz="2200" b="1" dirty="0">
                <a:latin typeface="Arial" charset="0"/>
                <a:cs typeface="Arial" charset="0"/>
              </a:rPr>
              <a:t>Amendment to Zoning Ordinance – Definitions and Industrial-Business/Residential District </a:t>
            </a:r>
          </a:p>
        </p:txBody>
      </p:sp>
      <p:sp>
        <p:nvSpPr>
          <p:cNvPr id="2" name="Rectangle 1"/>
          <p:cNvSpPr/>
          <p:nvPr/>
        </p:nvSpPr>
        <p:spPr>
          <a:xfrm>
            <a:off x="0" y="1600200"/>
            <a:ext cx="9144000" cy="3785652"/>
          </a:xfrm>
          <a:prstGeom prst="rect">
            <a:avLst/>
          </a:prstGeom>
        </p:spPr>
        <p:txBody>
          <a:bodyPr wrap="square">
            <a:spAutoFit/>
          </a:bodyPr>
          <a:lstStyle/>
          <a:p>
            <a:r>
              <a:rPr lang="en-US" sz="2000" dirty="0"/>
              <a:t>Are you in favor of the adoption of Amendment Number 3 to the Zoning Ordinance as proposed by the Planning Board as follows:</a:t>
            </a:r>
          </a:p>
          <a:p>
            <a:endParaRPr lang="en-US" sz="2000" dirty="0"/>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To amend Section 104 Definitions and Section 202.4 Industrial-Business/Residential District. The intent of the proposed amendment is to add a definition for self-storage facility and require that self-storage facility use only be allowed in the Industrial-Business/Residential District with the issuance of a special exception.</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Planning Board:  7-0</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5016758"/>
          </a:xfrm>
          <a:prstGeom prst="rect">
            <a:avLst/>
          </a:prstGeom>
        </p:spPr>
        <p:txBody>
          <a:bodyPr wrap="square">
            <a:spAutoFit/>
          </a:bodyPr>
          <a:lstStyle/>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To see if the Town will vote to raise and appropriate through taxation as an operating budget, not including appropriations by special warrant articles and other appropriations voted separately, the amounts set forth on the budget posted with the warrant or as amended by vote of the first session, for the purposes set forth therein, Seven Million Six Hundred Eighty-two Thousand Three Hundred Thirteen Dollars ($7,682,313)?  Should this Article be defeated, the default budget shall be Seven Million Seven Hundred Seventy-four Thousand One Hundred Fifty-eight Dollars ($7,774,158), which is the same as last year, with certain adjustments required by previous action of the Town or by law, or the governing body may hold one special meeting, in accordance with RSA 40:13, X and XVI, to take up the issue of a revised operating budget only.</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Majority Ballot Vote Required.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Select Board: 3-0</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Arial" panose="020B0604020202020204" pitchFamily="34" charset="0"/>
                <a:ea typeface="Times New Roman" panose="02020603050405020304" pitchFamily="18" charset="0"/>
              </a:rPr>
              <a:t>Recommended by the Budget Committee: 8-1</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4484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4" name="Rectangle 3"/>
          <p:cNvSpPr/>
          <p:nvPr/>
        </p:nvSpPr>
        <p:spPr>
          <a:xfrm>
            <a:off x="-2822" y="1905000"/>
            <a:ext cx="9144000" cy="4093428"/>
          </a:xfrm>
          <a:prstGeom prst="rect">
            <a:avLst/>
          </a:prstGeom>
        </p:spPr>
        <p:txBody>
          <a:bodyPr wrap="square">
            <a:spAutoFit/>
          </a:bodyPr>
          <a:lstStyle/>
          <a:p>
            <a:pPr marL="109537" indent="0" eaLnBrk="1" hangingPunct="1">
              <a:buClr>
                <a:srgbClr val="EB641B"/>
              </a:buClr>
              <a:buNone/>
            </a:pPr>
            <a:r>
              <a:rPr lang="en-US" sz="2000" dirty="0"/>
              <a:t>FY 2021 Operating Budget:			  $ 7,426,422</a:t>
            </a:r>
          </a:p>
          <a:p>
            <a:pPr marL="109537" indent="0" eaLnBrk="1" hangingPunct="1">
              <a:buClr>
                <a:srgbClr val="EB641B"/>
              </a:buClr>
              <a:buNone/>
            </a:pPr>
            <a:r>
              <a:rPr lang="en-US" sz="2000" dirty="0"/>
              <a:t>FY 2022 Operating Budget:			  $ 7,682,313</a:t>
            </a:r>
          </a:p>
          <a:p>
            <a:pPr marL="109537" indent="0" eaLnBrk="1" hangingPunct="1">
              <a:buClr>
                <a:srgbClr val="EB641B"/>
              </a:buClr>
              <a:buNone/>
            </a:pPr>
            <a:endParaRPr lang="en-US" sz="2000" dirty="0"/>
          </a:p>
          <a:p>
            <a:pPr marL="109537" indent="0" eaLnBrk="1" hangingPunct="1">
              <a:buClr>
                <a:srgbClr val="EB641B"/>
              </a:buClr>
              <a:buNone/>
            </a:pPr>
            <a:r>
              <a:rPr lang="en-US" sz="2000" dirty="0"/>
              <a:t>	$ Increase FY 21 to FY 22 Operating	  $    255,891</a:t>
            </a:r>
          </a:p>
          <a:p>
            <a:pPr marL="109537" indent="0" eaLnBrk="1" hangingPunct="1">
              <a:buClr>
                <a:srgbClr val="EB641B"/>
              </a:buClr>
              <a:buNone/>
            </a:pPr>
            <a:r>
              <a:rPr lang="en-US" sz="2000" dirty="0"/>
              <a:t>	% Increase FY 21 to FY 22 Operating	          3.446%</a:t>
            </a:r>
          </a:p>
          <a:p>
            <a:pPr marL="109537" indent="0" eaLnBrk="1" hangingPunct="1">
              <a:buClr>
                <a:srgbClr val="EB641B"/>
              </a:buClr>
              <a:buNone/>
            </a:pPr>
            <a:endParaRPr lang="en-US" sz="2000" dirty="0"/>
          </a:p>
          <a:p>
            <a:pPr marL="109537" indent="0" eaLnBrk="1" hangingPunct="1">
              <a:buClr>
                <a:srgbClr val="EB641B"/>
              </a:buClr>
              <a:buNone/>
            </a:pPr>
            <a:endParaRPr lang="en-US" sz="2000" dirty="0"/>
          </a:p>
          <a:p>
            <a:pPr marL="109537" indent="0" eaLnBrk="1" hangingPunct="1">
              <a:buClr>
                <a:srgbClr val="EB641B"/>
              </a:buClr>
              <a:buNone/>
            </a:pPr>
            <a:r>
              <a:rPr lang="en-US" sz="2000" dirty="0"/>
              <a:t>FY 2021 Operating Budget:			  $ 7,426,422</a:t>
            </a:r>
          </a:p>
          <a:p>
            <a:pPr marL="109537" indent="0" eaLnBrk="1" hangingPunct="1">
              <a:buClr>
                <a:srgbClr val="EB641B"/>
              </a:buClr>
              <a:buNone/>
            </a:pPr>
            <a:r>
              <a:rPr lang="en-US" sz="2000" dirty="0"/>
              <a:t>FY 2022 Default Budget:			  $ 7,774,158</a:t>
            </a:r>
          </a:p>
          <a:p>
            <a:pPr marL="109537" indent="0" eaLnBrk="1" hangingPunct="1">
              <a:buClr>
                <a:srgbClr val="EB641B"/>
              </a:buClr>
              <a:buNone/>
            </a:pPr>
            <a:endParaRPr lang="en-US" sz="2000" dirty="0"/>
          </a:p>
          <a:p>
            <a:pPr marL="109537" indent="0" eaLnBrk="1" hangingPunct="1">
              <a:buClr>
                <a:srgbClr val="EB641B"/>
              </a:buClr>
              <a:buNone/>
            </a:pPr>
            <a:r>
              <a:rPr lang="en-US" sz="2000" dirty="0"/>
              <a:t>	$ Increase FY 21 to FY 22 Default	  $    347,736</a:t>
            </a:r>
          </a:p>
          <a:p>
            <a:pPr marL="109537" indent="0" eaLnBrk="1" hangingPunct="1">
              <a:buClr>
                <a:srgbClr val="EB641B"/>
              </a:buClr>
              <a:buNone/>
            </a:pPr>
            <a:r>
              <a:rPr lang="en-US" sz="2000" dirty="0"/>
              <a:t>	% Increase FY 21 to FY 22 Default	          4.682%</a:t>
            </a:r>
          </a:p>
          <a:p>
            <a:pPr marL="430212" lvl="1" indent="0" eaLnBrk="1" hangingPunct="1">
              <a:buClr>
                <a:srgbClr val="EB641B"/>
              </a:buClr>
              <a:buNone/>
            </a:pPr>
            <a:endParaRPr lang="en-US" sz="2000" b="1" dirty="0"/>
          </a:p>
        </p:txBody>
      </p:sp>
    </p:spTree>
    <p:extLst>
      <p:ext uri="{BB962C8B-B14F-4D97-AF65-F5344CB8AC3E}">
        <p14:creationId xmlns:p14="http://schemas.microsoft.com/office/powerpoint/2010/main" val="340258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4708981"/>
          </a:xfrm>
          <a:prstGeom prst="rect">
            <a:avLst/>
          </a:prstGeom>
        </p:spPr>
        <p:txBody>
          <a:bodyPr wrap="square">
            <a:spAutoFit/>
          </a:bodyPr>
          <a:lstStyle/>
          <a:p>
            <a:pPr marL="109537" indent="0" eaLnBrk="1" hangingPunct="1">
              <a:buClr>
                <a:srgbClr val="EB641B"/>
              </a:buClr>
              <a:buNone/>
            </a:pPr>
            <a:r>
              <a:rPr lang="en-US" sz="2000" dirty="0"/>
              <a:t>Changes FY 21 to FY 22 Operating:</a:t>
            </a:r>
          </a:p>
          <a:p>
            <a:pPr marL="109537" indent="0" eaLnBrk="1" hangingPunct="1">
              <a:buClr>
                <a:srgbClr val="EB641B"/>
              </a:buClr>
              <a:buNone/>
            </a:pPr>
            <a:endParaRPr lang="en-US" sz="2000" dirty="0"/>
          </a:p>
          <a:p>
            <a:pPr marL="109537" indent="0" eaLnBrk="1" hangingPunct="1">
              <a:buClr>
                <a:srgbClr val="EB641B"/>
              </a:buClr>
              <a:buNone/>
            </a:pPr>
            <a:r>
              <a:rPr lang="en-US" sz="2000" dirty="0"/>
              <a:t>	Executive					$ (5,001)</a:t>
            </a:r>
          </a:p>
          <a:p>
            <a:pPr marL="109537">
              <a:buClr>
                <a:srgbClr val="EB641B"/>
              </a:buClr>
            </a:pPr>
            <a:r>
              <a:rPr lang="en-US" sz="2000" dirty="0"/>
              <a:t>	- Reduction in salaries, FICA/Medicare, community newsletter, and 	training &amp; education, partially offset by an increase in meeting minutes, 	retirement contributions, telephone/internet/cable, and office supplies.  </a:t>
            </a:r>
          </a:p>
          <a:p>
            <a:pPr marL="109537">
              <a:buClr>
                <a:srgbClr val="EB641B"/>
              </a:buClr>
            </a:pPr>
            <a:r>
              <a:rPr lang="en-US" sz="2000" dirty="0"/>
              <a:t>	</a:t>
            </a:r>
          </a:p>
          <a:p>
            <a:pPr marL="109537" indent="0" eaLnBrk="1" hangingPunct="1">
              <a:buClr>
                <a:srgbClr val="EB641B"/>
              </a:buClr>
              <a:buNone/>
            </a:pPr>
            <a:r>
              <a:rPr lang="en-US" sz="2000" dirty="0"/>
              <a:t>	Town Clerk/Elections				$  4,714</a:t>
            </a:r>
          </a:p>
          <a:p>
            <a:pPr marL="109537" indent="0" eaLnBrk="1" hangingPunct="1">
              <a:buClr>
                <a:srgbClr val="EB641B"/>
              </a:buClr>
              <a:buNone/>
            </a:pPr>
            <a:r>
              <a:rPr lang="en-US" sz="2000" dirty="0"/>
              <a:t>	- Increase in salaries, FICA/Medicare, retirement contributions, 	registration expenses, recording fees, and postage, partially offset by a 	reduction in telephone/internet/cable, supplies, and election meals.</a:t>
            </a:r>
          </a:p>
          <a:p>
            <a:pPr marL="109537" indent="0" eaLnBrk="1" hangingPunct="1">
              <a:buClr>
                <a:srgbClr val="EB641B"/>
              </a:buClr>
              <a:buNone/>
            </a:pPr>
            <a:endParaRPr lang="en-US" sz="2000" dirty="0"/>
          </a:p>
          <a:p>
            <a:pPr marL="109537" indent="0" eaLnBrk="1" hangingPunct="1">
              <a:buClr>
                <a:srgbClr val="EB641B"/>
              </a:buClr>
              <a:buNone/>
            </a:pPr>
            <a:r>
              <a:rPr lang="en-US" sz="2000" dirty="0"/>
              <a:t>	Financial Administration				$  7,302</a:t>
            </a:r>
          </a:p>
          <a:p>
            <a:pPr marL="109537" indent="0" eaLnBrk="1" hangingPunct="1">
              <a:buClr>
                <a:srgbClr val="EB641B"/>
              </a:buClr>
              <a:buNone/>
            </a:pPr>
            <a:r>
              <a:rPr lang="en-US" sz="2000" dirty="0"/>
              <a:t>	- Increase in salaries, FICA/Medicare, retirement contributions, and 	bank service charges/finance charges.</a:t>
            </a:r>
          </a:p>
        </p:txBody>
      </p:sp>
    </p:spTree>
    <p:extLst>
      <p:ext uri="{BB962C8B-B14F-4D97-AF65-F5344CB8AC3E}">
        <p14:creationId xmlns:p14="http://schemas.microsoft.com/office/powerpoint/2010/main" val="349967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0" y="228600"/>
            <a:ext cx="9144000" cy="990600"/>
          </a:xfrm>
        </p:spPr>
        <p:txBody>
          <a:bodyPr/>
          <a:lstStyle/>
          <a:p>
            <a:pPr algn="ctr"/>
            <a:r>
              <a:rPr lang="en-US" sz="3200" b="1" dirty="0">
                <a:latin typeface="Arial" charset="0"/>
                <a:cs typeface="Arial" charset="0"/>
              </a:rPr>
              <a:t>Article Five:</a:t>
            </a:r>
            <a:br>
              <a:rPr lang="en-US" sz="4000" b="1" dirty="0">
                <a:latin typeface="Arial" charset="0"/>
                <a:cs typeface="Arial" charset="0"/>
              </a:rPr>
            </a:br>
            <a:r>
              <a:rPr lang="en-US" sz="2200" b="1" dirty="0">
                <a:latin typeface="Arial" charset="0"/>
                <a:cs typeface="Arial" charset="0"/>
              </a:rPr>
              <a:t>FY 2022 Operating Budget</a:t>
            </a:r>
          </a:p>
        </p:txBody>
      </p:sp>
      <p:sp>
        <p:nvSpPr>
          <p:cNvPr id="2" name="Rectangle 1"/>
          <p:cNvSpPr/>
          <p:nvPr/>
        </p:nvSpPr>
        <p:spPr>
          <a:xfrm>
            <a:off x="0" y="1600200"/>
            <a:ext cx="9144000" cy="6247864"/>
          </a:xfrm>
          <a:prstGeom prst="rect">
            <a:avLst/>
          </a:prstGeom>
        </p:spPr>
        <p:txBody>
          <a:bodyPr wrap="square">
            <a:spAutoFit/>
          </a:bodyPr>
          <a:lstStyle/>
          <a:p>
            <a:pPr marL="109537" indent="0" eaLnBrk="1" hangingPunct="1">
              <a:buClr>
                <a:srgbClr val="EB641B"/>
              </a:buClr>
              <a:buNone/>
            </a:pPr>
            <a:r>
              <a:rPr lang="en-US" sz="2000" b="1" dirty="0"/>
              <a:t>	</a:t>
            </a:r>
            <a:r>
              <a:rPr lang="en-US" sz="2000" dirty="0"/>
              <a:t>Data Processing				$  4,000</a:t>
            </a:r>
          </a:p>
          <a:p>
            <a:pPr marL="109537">
              <a:buClr>
                <a:srgbClr val="EB641B"/>
              </a:buClr>
            </a:pPr>
            <a:r>
              <a:rPr lang="en-US" sz="2000" dirty="0"/>
              <a:t>	- Increase in licenses/contract services and monthly billing from the IT 	contractor.</a:t>
            </a:r>
          </a:p>
          <a:p>
            <a:pPr marL="109537">
              <a:buClr>
                <a:srgbClr val="EB641B"/>
              </a:buClr>
            </a:pPr>
            <a:endParaRPr lang="en-US" sz="2000" dirty="0"/>
          </a:p>
          <a:p>
            <a:pPr marL="109537" indent="0" eaLnBrk="1" hangingPunct="1">
              <a:buClr>
                <a:srgbClr val="EB641B"/>
              </a:buClr>
              <a:buNone/>
            </a:pPr>
            <a:r>
              <a:rPr lang="en-US" sz="2000" dirty="0"/>
              <a:t>	Property Valuation				$ (1,760)</a:t>
            </a:r>
          </a:p>
          <a:p>
            <a:pPr marL="109537" indent="0" eaLnBrk="1" hangingPunct="1">
              <a:buClr>
                <a:srgbClr val="EB641B"/>
              </a:buClr>
              <a:buNone/>
            </a:pPr>
            <a:r>
              <a:rPr lang="en-US" sz="2000" dirty="0"/>
              <a:t>	- Reduction in contract assessing services.</a:t>
            </a:r>
          </a:p>
          <a:p>
            <a:pPr marL="109537" indent="0" eaLnBrk="1" hangingPunct="1">
              <a:buClr>
                <a:srgbClr val="EB641B"/>
              </a:buClr>
              <a:buNone/>
            </a:pPr>
            <a:endParaRPr lang="en-US" sz="2000" dirty="0"/>
          </a:p>
          <a:p>
            <a:pPr marL="109537" indent="0" eaLnBrk="1" hangingPunct="1">
              <a:buClr>
                <a:srgbClr val="EB641B"/>
              </a:buClr>
              <a:buNone/>
            </a:pPr>
            <a:r>
              <a:rPr lang="en-US" sz="2000" dirty="0"/>
              <a:t>	Personnel Administration		             $ 24,628</a:t>
            </a:r>
          </a:p>
          <a:p>
            <a:pPr marL="109537" indent="0" eaLnBrk="1" hangingPunct="1">
              <a:buClr>
                <a:srgbClr val="EB641B"/>
              </a:buClr>
              <a:buNone/>
            </a:pPr>
            <a:r>
              <a:rPr lang="en-US" sz="2000" dirty="0"/>
              <a:t>	- Increase in the cost of health insurance due to changes in 	demographics, partially offset by a reduction in compensation/salary 	increases used for annual performance evaluations.</a:t>
            </a:r>
          </a:p>
          <a:p>
            <a:pPr marL="109537" indent="0" eaLnBrk="1" hangingPunct="1">
              <a:buClr>
                <a:srgbClr val="EB641B"/>
              </a:buClr>
              <a:buNone/>
            </a:pPr>
            <a:endParaRPr lang="en-US" sz="2000" dirty="0"/>
          </a:p>
          <a:p>
            <a:pPr marL="109537" indent="0" eaLnBrk="1" hangingPunct="1">
              <a:buClr>
                <a:srgbClr val="EB641B"/>
              </a:buClr>
              <a:buNone/>
            </a:pPr>
            <a:r>
              <a:rPr lang="en-US" sz="2000" dirty="0"/>
              <a:t>	Planning and Zoning				$  6,219</a:t>
            </a:r>
          </a:p>
          <a:p>
            <a:pPr marL="109537" indent="0" eaLnBrk="1" hangingPunct="1">
              <a:buClr>
                <a:srgbClr val="EB641B"/>
              </a:buClr>
              <a:buNone/>
            </a:pPr>
            <a:r>
              <a:rPr lang="en-US" sz="2000" dirty="0"/>
              <a:t>	- Increase in salaries, FICA/Medicare, and retirement contributions.</a:t>
            </a:r>
          </a:p>
          <a:p>
            <a:pPr marL="109537" indent="0" eaLnBrk="1" hangingPunct="1">
              <a:buClr>
                <a:srgbClr val="EB641B"/>
              </a:buClr>
              <a:buNone/>
            </a:pPr>
            <a:endParaRPr lang="en-US" sz="2000" dirty="0"/>
          </a:p>
          <a:p>
            <a:pPr marL="109537" indent="0" eaLnBrk="1" hangingPunct="1">
              <a:buClr>
                <a:srgbClr val="EB641B"/>
              </a:buClr>
              <a:buNone/>
            </a:pPr>
            <a:r>
              <a:rPr lang="en-US" sz="2000" dirty="0"/>
              <a:t>	</a:t>
            </a:r>
          </a:p>
          <a:p>
            <a:pPr marL="109537" indent="0" eaLnBrk="1" hangingPunct="1">
              <a:buClr>
                <a:srgbClr val="EB641B"/>
              </a:buClr>
              <a:buNone/>
            </a:pPr>
            <a:endParaRPr lang="en-US" sz="2000" dirty="0"/>
          </a:p>
          <a:p>
            <a:pPr marL="109537" indent="0" eaLnBrk="1" hangingPunct="1">
              <a:buClr>
                <a:srgbClr val="EB641B"/>
              </a:buClr>
              <a:buNone/>
            </a:pPr>
            <a:endParaRPr lang="en-US" sz="2000" dirty="0"/>
          </a:p>
          <a:p>
            <a:pPr marL="109537" indent="0" eaLnBrk="1" hangingPunct="1">
              <a:buClr>
                <a:srgbClr val="EB641B"/>
              </a:buClr>
              <a:buNone/>
            </a:pPr>
            <a:endParaRPr lang="en-US" sz="2000" dirty="0"/>
          </a:p>
          <a:p>
            <a:pPr marL="109537" indent="0" eaLnBrk="1" hangingPunct="1">
              <a:buClr>
                <a:srgbClr val="EB641B"/>
              </a:buClr>
              <a:buNone/>
            </a:pPr>
            <a:endParaRPr lang="en-US" sz="2000" dirty="0"/>
          </a:p>
        </p:txBody>
      </p:sp>
    </p:spTree>
    <p:extLst>
      <p:ext uri="{BB962C8B-B14F-4D97-AF65-F5344CB8AC3E}">
        <p14:creationId xmlns:p14="http://schemas.microsoft.com/office/powerpoint/2010/main" val="19961876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20022</TotalTime>
  <Words>2961</Words>
  <Application>Microsoft Office PowerPoint</Application>
  <PresentationFormat>On-screen Show (4:3)</PresentationFormat>
  <Paragraphs>254</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vt:lpstr>
      <vt:lpstr>Futura Hv</vt:lpstr>
      <vt:lpstr>Tw Cen MT</vt:lpstr>
      <vt:lpstr>Wingdings</vt:lpstr>
      <vt:lpstr>Wingdings 2</vt:lpstr>
      <vt:lpstr>Gill Sans MT</vt:lpstr>
      <vt:lpstr>Arial</vt:lpstr>
      <vt:lpstr>Times New Roman</vt:lpstr>
      <vt:lpstr>Median</vt:lpstr>
      <vt:lpstr>TOWN OF NORTH HAMPTON 2021 DELIBERATIVE SESSION</vt:lpstr>
      <vt:lpstr>Article One: Election of Officers</vt:lpstr>
      <vt:lpstr>Article Two:  Amendment to Zoning Ordinance – Yard and Lot Requirements and Accessory Structures</vt:lpstr>
      <vt:lpstr>Article Three: Amendment to Zoning Ordinance – Aquifer Protection District </vt:lpstr>
      <vt:lpstr>Article Four: Amendment to Zoning Ordinance – Definitions and Industrial-Business/Residential District </vt:lpstr>
      <vt:lpstr>Article Five: FY 2022 Operating Budget</vt:lpstr>
      <vt:lpstr>Article Five: FY 2022 Operating Budget</vt:lpstr>
      <vt:lpstr>Article Five: FY 2022 Operating Budget</vt:lpstr>
      <vt:lpstr>Article Five: FY 2022 Operating Budget</vt:lpstr>
      <vt:lpstr>Article Five: FY 2022 Operating Budget</vt:lpstr>
      <vt:lpstr>Article Five: FY 2022 Operating Budget</vt:lpstr>
      <vt:lpstr>Article Five: FY 2022 Operating Budget</vt:lpstr>
      <vt:lpstr>Article Five: FY 2022 Operating Budget</vt:lpstr>
      <vt:lpstr>Article Five: FY 2022 Operating Budget</vt:lpstr>
      <vt:lpstr>Article Five: FY 2022 Operating Budget</vt:lpstr>
      <vt:lpstr>Article Five: FY 2022 Operating Budget</vt:lpstr>
      <vt:lpstr>Article Six: Proposed Fire Department Collective Bargaining Agreement</vt:lpstr>
      <vt:lpstr>Article Seven: Lease Purchase of DPW Medium Duty Truck</vt:lpstr>
      <vt:lpstr>Article Eight: Purchase of an Automated Fingerprint Scanner</vt:lpstr>
      <vt:lpstr>Article Nine: Road Resurfacing</vt:lpstr>
      <vt:lpstr>Article Ten: Paving at Recycling Center</vt:lpstr>
      <vt:lpstr>Article Eleven: Contribution to the Earned Time Settlement Capital Reserve Fund</vt:lpstr>
      <vt:lpstr>Article Twelve: Contribution to the Coakley Landfill Capital Reserve Fund</vt:lpstr>
      <vt:lpstr>Article Thirteen: Establish Town Land Environmental Remediation Capital Reserve Fund</vt:lpstr>
      <vt:lpstr>Article Fourteen: Any Other Business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North Hampton 2011 Deliberative Session</dc:title>
  <dc:creator>Stephen R. Fournier</dc:creator>
  <cp:lastModifiedBy>Ryan A. Cornwell</cp:lastModifiedBy>
  <cp:revision>926</cp:revision>
  <cp:lastPrinted>2020-01-30T19:54:54Z</cp:lastPrinted>
  <dcterms:created xsi:type="dcterms:W3CDTF">2011-03-21T13:18:24Z</dcterms:created>
  <dcterms:modified xsi:type="dcterms:W3CDTF">2021-02-02T20:10:50Z</dcterms:modified>
</cp:coreProperties>
</file>